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4"/>
    <p:sldMasterId id="2147483709" r:id="rId5"/>
  </p:sldMasterIdLst>
  <p:notesMasterIdLst>
    <p:notesMasterId r:id="rId12"/>
  </p:notesMasterIdLst>
  <p:handoutMasterIdLst>
    <p:handoutMasterId r:id="rId13"/>
  </p:handoutMasterIdLst>
  <p:sldIdLst>
    <p:sldId id="4597" r:id="rId6"/>
    <p:sldId id="4628" r:id="rId7"/>
    <p:sldId id="4647" r:id="rId8"/>
    <p:sldId id="4610" r:id="rId9"/>
    <p:sldId id="4611" r:id="rId10"/>
    <p:sldId id="4612" r:id="rId11"/>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15:guide id="1" orient="horz" pos="2400" userDrawn="1">
          <p15:clr>
            <a:srgbClr val="A4A3A4"/>
          </p15:clr>
        </p15:guide>
        <p15:guide id="2" pos="97" userDrawn="1">
          <p15:clr>
            <a:srgbClr val="A4A3A4"/>
          </p15:clr>
        </p15:guide>
        <p15:guide id="3" pos="289" userDrawn="1">
          <p15:clr>
            <a:srgbClr val="A4A3A4"/>
          </p15:clr>
        </p15:guide>
        <p15:guide id="4" pos="4033" userDrawn="1">
          <p15:clr>
            <a:srgbClr val="A4A3A4"/>
          </p15:clr>
        </p15:guide>
        <p15:guide id="5" pos="4225" userDrawn="1">
          <p15:clr>
            <a:srgbClr val="A4A3A4"/>
          </p15:clr>
        </p15:guide>
        <p15:guide id="6" orient="horz" pos="96"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082A4A-5585-6AA9-4201-6214A5B70DC1}" name="Michele M. Miller" initials="MMM" userId="Michele M. Miller" providerId="None"/>
  <p188:author id="{30D11F9B-4371-CA26-61DD-BEC1A17C09C7}" name="James Woodson" initials="JW" userId="S::james@pulsara.com::21188c0e-0b11-4d31-a199-be73e0fc9ae9" providerId="AD"/>
  <p188:author id="{A834C7C9-3865-5024-727E-9680961245EB}" name="Darris Clark" initials="DC" userId="S::darris.clark@pulsara.com::849f3e52-8aef-4db2-a0fe-d142a59e497b" providerId="AD"/>
  <p188:author id="{3DE43EEE-B259-E207-A95C-068E925A0560}" name="Michele Miller" initials="" userId="S::mmm@pulsara.com::2c8cc582-edd8-4a15-9faf-c158bdaa43f4" providerId="AD"/>
  <p188:author id="{D72E7FFE-C7CC-CA2E-85C2-D4D016905830}"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C96"/>
    <a:srgbClr val="0C0C0C"/>
    <a:srgbClr val="61E8FA"/>
    <a:srgbClr val="58D3E2"/>
    <a:srgbClr val="54C8D6"/>
    <a:srgbClr val="93FFE7"/>
    <a:srgbClr val="93FEFF"/>
    <a:srgbClr val="00FDFF"/>
    <a:srgbClr val="212121"/>
    <a:srgbClr val="D719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42"/>
    <p:restoredTop sz="56259"/>
  </p:normalViewPr>
  <p:slideViewPr>
    <p:cSldViewPr snapToGrid="0">
      <p:cViewPr>
        <p:scale>
          <a:sx n="27" d="100"/>
          <a:sy n="27" d="100"/>
        </p:scale>
        <p:origin x="2584" y="416"/>
      </p:cViewPr>
      <p:guideLst>
        <p:guide orient="horz" pos="4320"/>
        <p:guide pos="7681"/>
      </p:guideLst>
    </p:cSldViewPr>
  </p:slideViewPr>
  <p:notesTextViewPr>
    <p:cViewPr>
      <p:scale>
        <a:sx n="1" d="1"/>
        <a:sy n="1" d="1"/>
      </p:scale>
      <p:origin x="0" y="0"/>
    </p:cViewPr>
  </p:notesTextViewPr>
  <p:notesViewPr>
    <p:cSldViewPr snapToGrid="0">
      <p:cViewPr varScale="1">
        <p:scale>
          <a:sx n="97" d="100"/>
          <a:sy n="97" d="100"/>
        </p:scale>
        <p:origin x="3120" y="200"/>
      </p:cViewPr>
      <p:guideLst>
        <p:guide orient="horz" pos="2400"/>
        <p:guide pos="97"/>
        <p:guide pos="289"/>
        <p:guide pos="4033"/>
        <p:guide pos="4225"/>
        <p:guide orient="horz" pos="9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78EE5D-4894-C5F3-A527-0A19FB92CB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8B7A89F-2267-9208-3429-2D07D66F5B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F841CE-FBC2-B840-A38B-57D87A2925ED}" type="datetimeFigureOut">
              <a:rPr lang="en-US" smtClean="0"/>
              <a:t>4/21/25</a:t>
            </a:fld>
            <a:endParaRPr lang="en-US"/>
          </a:p>
        </p:txBody>
      </p:sp>
      <p:sp>
        <p:nvSpPr>
          <p:cNvPr id="4" name="Footer Placeholder 3">
            <a:extLst>
              <a:ext uri="{FF2B5EF4-FFF2-40B4-BE49-F238E27FC236}">
                <a16:creationId xmlns:a16="http://schemas.microsoft.com/office/drawing/2014/main" id="{C003F693-AB12-7727-AA29-790E090708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A5EEE5-855F-29BD-1DA4-7F53E0BC13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E4F567-7684-1B4B-9021-8291CEB15CE9}" type="slidenum">
              <a:rPr lang="en-US" smtClean="0"/>
              <a:t>‹#›</a:t>
            </a:fld>
            <a:endParaRPr lang="en-US"/>
          </a:p>
        </p:txBody>
      </p:sp>
    </p:spTree>
    <p:extLst>
      <p:ext uri="{BB962C8B-B14F-4D97-AF65-F5344CB8AC3E}">
        <p14:creationId xmlns:p14="http://schemas.microsoft.com/office/powerpoint/2010/main" val="351954818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7006" y="187038"/>
            <a:ext cx="6502400" cy="3657600"/>
          </a:xfrm>
          <a:prstGeom prst="rect">
            <a:avLst/>
          </a:pr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79761" y="4026478"/>
            <a:ext cx="629689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EB8431AC-D7BF-4C73-77B2-F9F30F46008B}"/>
              </a:ext>
            </a:extLst>
          </p:cNvPr>
          <p:cNvSpPr>
            <a:spLocks noGrp="1"/>
          </p:cNvSpPr>
          <p:nvPr>
            <p:ph type="sldNum" sz="quarter" idx="5"/>
          </p:nvPr>
        </p:nvSpPr>
        <p:spPr>
          <a:xfrm>
            <a:off x="0" y="8685213"/>
            <a:ext cx="6856413" cy="458787"/>
          </a:xfrm>
          <a:prstGeom prst="rect">
            <a:avLst/>
          </a:prstGeom>
        </p:spPr>
        <p:txBody>
          <a:bodyPr vert="horz" lIns="91440" tIns="45720" rIns="91440" bIns="45720" rtlCol="0" anchor="b"/>
          <a:lstStyle>
            <a:lvl1pPr algn="ctr">
              <a:defRPr sz="1200" b="0" i="0">
                <a:latin typeface="Calibri Light" panose="020F0302020204030204" pitchFamily="34" charset="0"/>
                <a:cs typeface="Calibri Light" panose="020F0302020204030204" pitchFamily="34" charset="0"/>
              </a:defRPr>
            </a:lvl1pPr>
          </a:lstStyle>
          <a:p>
            <a:fld id="{00994DF9-FD6F-114F-AEB2-F6BBCD348D0C}" type="slidenum">
              <a:rPr lang="en-US" smtClean="0"/>
              <a:pPr/>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lang="en-US" sz="1200" b="0" i="0" kern="1200">
        <a:solidFill>
          <a:schemeClr val="tx1"/>
        </a:solidFill>
        <a:latin typeface="Calibri Light" panose="020F0302020204030204" pitchFamily="34" charset="0"/>
        <a:ea typeface="Roboto"/>
        <a:cs typeface="Calibri Light" panose="020F0302020204030204" pitchFamily="34" charset="0"/>
      </a:defRPr>
    </a:lvl1pPr>
    <a:lvl2pPr marL="914446" algn="l" defTabSz="1828891" rtl="0" eaLnBrk="1" latinLnBrk="0" hangingPunct="1">
      <a:defRPr lang="en-US"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lang="en-US"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lang="en-US"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lang="en-US"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52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213" y="187325"/>
            <a:ext cx="6502400" cy="3657600"/>
          </a:xfr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3" name="Notes Placeholder 2"/>
          <p:cNvSpPr>
            <a:spLocks noGrp="1"/>
          </p:cNvSpPr>
          <p:nvPr>
            <p:ph type="body" idx="1"/>
          </p:nvPr>
        </p:nvSpPr>
        <p:spPr>
          <a:xfrm>
            <a:off x="458788" y="4076700"/>
            <a:ext cx="5943600" cy="3600450"/>
          </a:xfrm>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Welcome to the Mississippi State Resource page! This presentation will guide you through the website, your go-to resource for learning about Pulsara, signing up, and implementing Pulsara </a:t>
            </a:r>
            <a:r>
              <a:rPr lang="en-US" b="1" dirty="0"/>
              <a:t>MED OPS</a:t>
            </a:r>
            <a:r>
              <a:rPr lang="en-US" dirty="0"/>
              <a:t>.</a:t>
            </a:r>
          </a:p>
        </p:txBody>
      </p:sp>
    </p:spTree>
    <p:extLst>
      <p:ext uri="{BB962C8B-B14F-4D97-AF65-F5344CB8AC3E}">
        <p14:creationId xmlns:p14="http://schemas.microsoft.com/office/powerpoint/2010/main" val="108744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008B2524-293F-CDDC-35E3-F36FEBA85C6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4F52CB9E-AF74-811C-06DF-34161361153B}"/>
              </a:ext>
            </a:extLst>
          </p:cNvPr>
          <p:cNvSpPr>
            <a:spLocks noGrp="1" noRot="1" noChangeAspect="1"/>
          </p:cNvSpPr>
          <p:nvPr>
            <p:ph type="sldImg" idx="2"/>
          </p:nvPr>
        </p:nvSpPr>
        <p:spPr>
          <a:xfrm>
            <a:off x="177800" y="152400"/>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24" name="Google Shape;124;g317930a8f5d_0_0:notes">
            <a:extLst>
              <a:ext uri="{FF2B5EF4-FFF2-40B4-BE49-F238E27FC236}">
                <a16:creationId xmlns:a16="http://schemas.microsoft.com/office/drawing/2014/main" id="{C9ED89CB-BBFF-125D-96D9-138EF5FFE4C3}"/>
              </a:ext>
            </a:extLst>
          </p:cNvPr>
          <p:cNvSpPr txBox="1">
            <a:spLocks noGrp="1"/>
          </p:cNvSpPr>
          <p:nvPr>
            <p:ph type="body" idx="1"/>
          </p:nvPr>
        </p:nvSpPr>
        <p:spPr>
          <a:xfrm>
            <a:off x="306388" y="4038599"/>
            <a:ext cx="6248400" cy="4953001"/>
          </a:xfrm>
          <a:prstGeom prst="rect">
            <a:avLst/>
          </a:prstGeom>
          <a:noFill/>
          <a:ln>
            <a:noFill/>
          </a:ln>
        </p:spPr>
        <p:txBody>
          <a:bodyPr spcFirstLastPara="1" vert="horz" wrap="square" lIns="91425" tIns="45700" rIns="91425" bIns="45700" rtlCol="0" anchor="t" anchorCtr="0">
            <a:noAutofit/>
          </a:bodyPr>
          <a:lstStyle/>
          <a:p>
            <a:pPr>
              <a:spcAft>
                <a:spcPts val="900"/>
              </a:spcAft>
              <a:defRPr/>
            </a:pPr>
            <a:r>
              <a:rPr lang="en-US" sz="1200" b="0" i="0" kern="1200" dirty="0">
                <a:solidFill>
                  <a:schemeClr val="tx1"/>
                </a:solidFill>
                <a:latin typeface="Calibri Light" panose="020F0302020204030204" pitchFamily="34" charset="0"/>
                <a:ea typeface="+mn-ea"/>
                <a:cs typeface="Calibri Light" panose="020F0302020204030204" pitchFamily="34" charset="0"/>
              </a:rPr>
              <a:t>Many regions across the state have successfully implemented Pulsara as part of a STEMI and Stroke initiative. If you haven’t expanded use beyond these patient types, we encourage you to check out our enhanced workflows that simplify patient movement for all encounters.</a:t>
            </a:r>
          </a:p>
          <a:p>
            <a:pPr>
              <a:spcAft>
                <a:spcPts val="900"/>
              </a:spcAft>
              <a:defRPr/>
            </a:pPr>
            <a:endParaRPr lang="en-US" sz="1200" b="0" i="0" kern="1200" dirty="0">
              <a:solidFill>
                <a:schemeClr val="tx1"/>
              </a:solidFill>
              <a:latin typeface="Calibri Light" panose="020F0302020204030204" pitchFamily="34" charset="0"/>
              <a:ea typeface="+mn-ea"/>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900"/>
              </a:spcAft>
              <a:buClrTx/>
              <a:buSzTx/>
              <a:buFontTx/>
              <a:buNone/>
              <a:tabLst/>
              <a:defRPr/>
            </a:pPr>
            <a:r>
              <a:rPr lang="en-US" sz="1200" b="0" i="0" kern="1200" dirty="0">
                <a:solidFill>
                  <a:schemeClr val="tx1"/>
                </a:solidFill>
                <a:latin typeface="Calibri Light" panose="020F0302020204030204" pitchFamily="34" charset="0"/>
                <a:ea typeface="+mn-ea"/>
                <a:cs typeface="Calibri Light" panose="020F0302020204030204" pitchFamily="34" charset="0"/>
              </a:rPr>
              <a:t>Pulsara ONE is our foundational infrastructure package designed to modernize EMS-to-ED prehospital notifications. It replaces traditional notification methods for all patient types while enabling ECG attachments and live video. </a:t>
            </a:r>
          </a:p>
          <a:p>
            <a:pPr marL="0" marR="0" lvl="0" indent="0" algn="l" defTabSz="1828891" rtl="0" eaLnBrk="1" fontAlgn="auto" latinLnBrk="0" hangingPunct="1">
              <a:lnSpc>
                <a:spcPct val="100000"/>
              </a:lnSpc>
              <a:spcBef>
                <a:spcPts val="0"/>
              </a:spcBef>
              <a:spcAft>
                <a:spcPts val="900"/>
              </a:spcAft>
              <a:buClrTx/>
              <a:buSzTx/>
              <a:buFontTx/>
              <a:buNone/>
              <a:tabLst/>
              <a:defRPr/>
            </a:pPr>
            <a:endParaRPr lang="en-US" sz="1200" b="0" i="0" kern="1200" dirty="0">
              <a:solidFill>
                <a:schemeClr val="tx1"/>
              </a:solidFill>
              <a:latin typeface="Calibri Light" panose="020F0302020204030204" pitchFamily="34" charset="0"/>
              <a:ea typeface="+mn-ea"/>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900"/>
              </a:spcAft>
              <a:buClrTx/>
              <a:buSzTx/>
              <a:buFontTx/>
              <a:buNone/>
              <a:tabLst/>
              <a:defRPr/>
            </a:pPr>
            <a:r>
              <a:rPr lang="en-US" sz="1200" b="0" i="0" kern="1200" dirty="0">
                <a:solidFill>
                  <a:schemeClr val="tx1"/>
                </a:solidFill>
                <a:latin typeface="Calibri Light" panose="020F0302020204030204" pitchFamily="34" charset="0"/>
                <a:ea typeface="+mn-ea"/>
                <a:cs typeface="Calibri Light" panose="020F0302020204030204" pitchFamily="34" charset="0"/>
              </a:rPr>
              <a:t>This essential functionality is offered nationwide at no cost to participating First Responder Organizations, EMS Agencies, and Hospitals—no hidden fees, no catch. It’s simply our investment in building a multi-sided, HIPAA-compliant network, which serves as the foundation for our shared success.</a:t>
            </a:r>
          </a:p>
          <a:p>
            <a:pPr marL="0" marR="0" lvl="0" indent="0" algn="l" defTabSz="1828891" rtl="0" eaLnBrk="1" fontAlgn="auto" latinLnBrk="0" hangingPunct="1">
              <a:lnSpc>
                <a:spcPct val="100000"/>
              </a:lnSpc>
              <a:spcBef>
                <a:spcPts val="0"/>
              </a:spcBef>
              <a:spcAft>
                <a:spcPts val="900"/>
              </a:spcAft>
              <a:buClrTx/>
              <a:buSzTx/>
              <a:buFontTx/>
              <a:buNone/>
              <a:tabLst/>
              <a:defRPr/>
            </a:pPr>
            <a:endParaRPr lang="en-US" sz="1200" b="0" i="0" kern="1200" dirty="0">
              <a:solidFill>
                <a:schemeClr val="tx1"/>
              </a:solidFill>
              <a:latin typeface="Calibri Light" panose="020F0302020204030204" pitchFamily="34" charset="0"/>
              <a:ea typeface="+mn-ea"/>
              <a:cs typeface="Calibri Light" panose="020F0302020204030204" pitchFamily="34" charset="0"/>
            </a:endParaRPr>
          </a:p>
          <a:p>
            <a:pPr>
              <a:spcAft>
                <a:spcPts val="900"/>
              </a:spcAft>
            </a:pPr>
            <a:r>
              <a:rPr lang="en-US" sz="1200" b="0" i="0" dirty="0">
                <a:latin typeface="Calibri Light" panose="020F0302020204030204" pitchFamily="34" charset="0"/>
                <a:cs typeface="Calibri Light" panose="020F0302020204030204" pitchFamily="34" charset="0"/>
              </a:rPr>
              <a:t>The entire state of Mississippi has been upgraded to Pulsara </a:t>
            </a:r>
            <a:r>
              <a:rPr lang="en-US" sz="1200" b="1" i="0" dirty="0">
                <a:latin typeface="Calibri Light" panose="020F0302020204030204" pitchFamily="34" charset="0"/>
                <a:cs typeface="Calibri Light" panose="020F0302020204030204" pitchFamily="34" charset="0"/>
              </a:rPr>
              <a:t>MED OPS</a:t>
            </a:r>
            <a:r>
              <a:rPr lang="en-US" sz="1200" b="0" i="0" dirty="0">
                <a:latin typeface="Calibri Light" panose="020F0302020204030204" pitchFamily="34" charset="0"/>
                <a:cs typeface="Calibri Light" panose="020F0302020204030204" pitchFamily="34" charset="0"/>
              </a:rPr>
              <a:t>. In addition to the core Pulsara </a:t>
            </a:r>
            <a:r>
              <a:rPr lang="en-US" sz="1200" b="1" i="0" dirty="0">
                <a:latin typeface="Calibri Light" panose="020F0302020204030204" pitchFamily="34" charset="0"/>
                <a:cs typeface="Calibri Light" panose="020F0302020204030204" pitchFamily="34" charset="0"/>
              </a:rPr>
              <a:t>ONE</a:t>
            </a:r>
            <a:r>
              <a:rPr lang="en-US" sz="1200" b="0" i="0" dirty="0">
                <a:latin typeface="Calibri Light" panose="020F0302020204030204" pitchFamily="34" charset="0"/>
                <a:cs typeface="Calibri Light" panose="020F0302020204030204" pitchFamily="34" charset="0"/>
              </a:rPr>
              <a:t> features, this upgrade unlocks Incident Management capabilities for handling Mass Casualty Incidents, Mass Evacuations, and Mass Gatherings, as well as broader regional and statewide initiatives like load balancing, behavioral health coordination, and complex multi-agency operations. </a:t>
            </a:r>
          </a:p>
          <a:p>
            <a:pPr>
              <a:spcAft>
                <a:spcPts val="900"/>
              </a:spcAft>
            </a:pPr>
            <a:r>
              <a:rPr lang="en-US" sz="1200" b="0" i="0" dirty="0">
                <a:latin typeface="Calibri Light" panose="020F0302020204030204" pitchFamily="34" charset="0"/>
                <a:cs typeface="Calibri Light" panose="020F0302020204030204" pitchFamily="34" charset="0"/>
              </a:rPr>
              <a:t>Additionally, EMS has upgraded functionality, and hospitals now have access to enhanced inter-facility functionality, enabling seamless consults and transfer requests between facilities. While Pulsara offers additional optional paid packages, this resource focuses on our infrastructure packages. If you’re interested in learning more, feel free to request a demo or ask a Pulsara Team Member any questions. </a:t>
            </a:r>
          </a:p>
          <a:p>
            <a:pPr>
              <a:spcAft>
                <a:spcPts val="900"/>
              </a:spcAft>
            </a:pPr>
            <a:endParaRPr lang="en-US" sz="1200" b="0" i="0" dirty="0">
              <a:latin typeface="Calibri Light" panose="020F0302020204030204" pitchFamily="34" charset="0"/>
              <a:cs typeface="Calibri Light" panose="020F0302020204030204" pitchFamily="34" charset="0"/>
            </a:endParaRPr>
          </a:p>
          <a:p>
            <a:pPr>
              <a:spcAft>
                <a:spcPts val="900"/>
              </a:spcAft>
            </a:pPr>
            <a:r>
              <a:rPr lang="en-US" sz="1200" b="0" i="0" dirty="0">
                <a:latin typeface="Calibri Light" panose="020F0302020204030204" pitchFamily="34" charset="0"/>
                <a:cs typeface="Calibri Light" panose="020F0302020204030204" pitchFamily="34" charset="0"/>
              </a:rPr>
              <a:t>It’s important to note that our team members do not work on commission or have sales quotas—our priority is building a strong, connected network that supports your needs.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latin typeface="Calibri Light" panose="020F0302020204030204" pitchFamily="34" charset="0"/>
              <a:ea typeface="+mn-ea"/>
              <a:cs typeface="Calibri Light" panose="020F0302020204030204" pitchFamily="34" charset="0"/>
            </a:endParaRP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599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0A8131DB-9EFE-60BC-AD35-940291D242C6}"/>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8860899C-6CE8-8A7D-A5A6-EF086653CE47}"/>
              </a:ext>
            </a:extLst>
          </p:cNvPr>
          <p:cNvSpPr>
            <a:spLocks noGrp="1" noRot="1" noChangeAspect="1"/>
          </p:cNvSpPr>
          <p:nvPr>
            <p:ph type="sldImg" idx="2"/>
          </p:nvPr>
        </p:nvSpPr>
        <p:spPr>
          <a:xfrm>
            <a:off x="153988" y="152400"/>
            <a:ext cx="6553200"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0456C20-8701-217F-6928-D6AEC2B8786A}"/>
              </a:ext>
            </a:extLst>
          </p:cNvPr>
          <p:cNvSpPr txBox="1">
            <a:spLocks noGrp="1"/>
          </p:cNvSpPr>
          <p:nvPr>
            <p:ph type="body" idx="1"/>
          </p:nvPr>
        </p:nvSpPr>
        <p:spPr>
          <a:xfrm>
            <a:off x="458788" y="4080061"/>
            <a:ext cx="5943600" cy="3600600"/>
          </a:xfrm>
          <a:prstGeom prst="rect">
            <a:avLst/>
          </a:prstGeom>
        </p:spPr>
        <p:txBody>
          <a:bodyPr vert="horz" lIns="91440" tIns="45720" rIns="91440" bIns="45720" rtlCol="0"/>
          <a:lstStyle/>
          <a:p>
            <a:r>
              <a:rPr lang="en-US" sz="1200" b="0" i="0">
                <a:latin typeface="Calibri Light" panose="020F0302020204030204" pitchFamily="34" charset="0"/>
                <a:cs typeface="Calibri Light" panose="020F0302020204030204" pitchFamily="34" charset="0"/>
              </a:rPr>
              <a:t>We offer separate tracks for EMS and Hospitals, allowing you to quickly grasp the problem, solution, value, and next steps for implementing Pulsara in just 10 minutes—all while seeing the platform in action. If Incident functionality is relevant to your role, an additional 13-minute session provides deeper insight.</a:t>
            </a:r>
          </a:p>
          <a:p>
            <a:endParaRPr lang="en-US" sz="1200" b="0" i="0">
              <a:latin typeface="Calibri Light" panose="020F0302020204030204" pitchFamily="34" charset="0"/>
              <a:cs typeface="Calibri Light" panose="020F0302020204030204" pitchFamily="34" charset="0"/>
            </a:endParaRPr>
          </a:p>
          <a:p>
            <a:r>
              <a:rPr lang="en-US" sz="1200" b="0" i="0">
                <a:latin typeface="Calibri Light" panose="020F0302020204030204" pitchFamily="34" charset="0"/>
                <a:cs typeface="Calibri Light" panose="020F0302020204030204" pitchFamily="34" charset="0"/>
              </a:rPr>
              <a:t>While </a:t>
            </a:r>
            <a:r>
              <a:rPr lang="en-US" sz="1200" b="1" i="0">
                <a:latin typeface="Calibri Light" panose="020F0302020204030204" pitchFamily="34" charset="0"/>
                <a:cs typeface="Calibri Light" panose="020F0302020204030204" pitchFamily="34" charset="0"/>
              </a:rPr>
              <a:t>MED OPS </a:t>
            </a:r>
            <a:r>
              <a:rPr lang="en-US" sz="1200" b="0" i="0">
                <a:latin typeface="Calibri Light" panose="020F0302020204030204" pitchFamily="34" charset="0"/>
                <a:cs typeface="Calibri Light" panose="020F0302020204030204" pitchFamily="34" charset="0"/>
              </a:rPr>
              <a:t>regions offer a wide range of capabilities, new organizations typically start by focusing on core functionality, including EMS-to-ED communication and Incident Management</a:t>
            </a:r>
          </a:p>
        </p:txBody>
      </p:sp>
    </p:spTree>
    <p:extLst>
      <p:ext uri="{BB962C8B-B14F-4D97-AF65-F5344CB8AC3E}">
        <p14:creationId xmlns:p14="http://schemas.microsoft.com/office/powerpoint/2010/main" val="2884922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5B617117-59F4-732C-AF20-DE076F95B4E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780FBD7-E938-FED5-6161-27C28AD71BF0}"/>
              </a:ext>
            </a:extLst>
          </p:cNvPr>
          <p:cNvSpPr>
            <a:spLocks noGrp="1" noRot="1" noChangeAspect="1"/>
          </p:cNvSpPr>
          <p:nvPr>
            <p:ph type="sldImg" idx="2"/>
          </p:nvPr>
        </p:nvSpPr>
        <p:spPr>
          <a:xfrm>
            <a:off x="177800" y="152400"/>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CBA7684-C71F-C707-68FD-D8DDD79A66E0}"/>
              </a:ext>
            </a:extLst>
          </p:cNvPr>
          <p:cNvSpPr txBox="1">
            <a:spLocks noGrp="1"/>
          </p:cNvSpPr>
          <p:nvPr>
            <p:ph type="body" idx="1"/>
          </p:nvPr>
        </p:nvSpPr>
        <p:spPr>
          <a:xfrm>
            <a:off x="457200" y="4076700"/>
            <a:ext cx="5945188" cy="3600600"/>
          </a:xfrm>
          <a:prstGeom prst="rect">
            <a:avLst/>
          </a:prstGeom>
        </p:spPr>
        <p:txBody>
          <a:bodyPr vert="horz" lIns="91440" tIns="45720" rIns="91440" bIns="45720" rtlCol="0"/>
          <a:lstStyle/>
          <a:p>
            <a:r>
              <a:rPr lang="en-US" sz="1200" b="0" i="0" dirty="0">
                <a:latin typeface="Calibri Light" panose="020F0302020204030204" pitchFamily="34" charset="0"/>
                <a:ea typeface="Roboto"/>
                <a:cs typeface="Calibri Light" panose="020F0302020204030204" pitchFamily="34" charset="0"/>
              </a:rPr>
              <a:t>Finding out who is on the network is simple using the interactive map.</a:t>
            </a:r>
            <a:br>
              <a:rPr lang="en-US" sz="1200" b="0" i="0" dirty="0">
                <a:latin typeface="Calibri Light" panose="020F0302020204030204" pitchFamily="34" charset="0"/>
                <a:ea typeface="Roboto"/>
                <a:cs typeface="Calibri Light" panose="020F0302020204030204" pitchFamily="34" charset="0"/>
              </a:rPr>
            </a:br>
            <a:endParaRPr lang="en-US" sz="1200" b="0" i="0" dirty="0">
              <a:latin typeface="Calibri Light" panose="020F0302020204030204" pitchFamily="34" charset="0"/>
              <a:ea typeface="Roboto"/>
              <a:cs typeface="Calibri Light" panose="020F0302020204030204" pitchFamily="34" charset="0"/>
            </a:endParaRPr>
          </a:p>
          <a:p>
            <a:r>
              <a:rPr lang="en-US" sz="1200" b="0" i="0" dirty="0">
                <a:latin typeface="Calibri Light" panose="020F0302020204030204" pitchFamily="34" charset="0"/>
                <a:ea typeface="Roboto"/>
                <a:cs typeface="Calibri Light" panose="020F0302020204030204" pitchFamily="34" charset="0"/>
              </a:rPr>
              <a:t>If your region is actively implementing Pulsara, visit the Regional Project section to track each organization’s progress. This section also provides details on region-specific workflows and projects.</a:t>
            </a:r>
          </a:p>
          <a:p>
            <a:endParaRPr lang="en-US" sz="1200" b="0" i="0" dirty="0">
              <a:latin typeface="Calibri Light" panose="020F0302020204030204" pitchFamily="34" charset="0"/>
              <a:ea typeface="Roboto"/>
              <a:cs typeface="Calibri Light" panose="020F0302020204030204" pitchFamily="34" charset="0"/>
            </a:endParaRPr>
          </a:p>
          <a:p>
            <a:r>
              <a:rPr lang="en-US" sz="1200" b="0" i="0" dirty="0">
                <a:latin typeface="Calibri Light" panose="020F0302020204030204" pitchFamily="34" charset="0"/>
                <a:ea typeface="Roboto"/>
                <a:cs typeface="Calibri Light" panose="020F0302020204030204" pitchFamily="34" charset="0"/>
              </a:rPr>
              <a:t>While many of you think about Pulsara as a STEMI and Stroke solution, we’re just getting started with Pulsara MED OPS in Mississippi.  The bottom image showcases adoption across surrounding states, demonstrating what’s possible.</a:t>
            </a:r>
          </a:p>
        </p:txBody>
      </p:sp>
    </p:spTree>
    <p:extLst>
      <p:ext uri="{BB962C8B-B14F-4D97-AF65-F5344CB8AC3E}">
        <p14:creationId xmlns:p14="http://schemas.microsoft.com/office/powerpoint/2010/main" val="34739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3753E3EC-5785-A2A8-E221-3003C05E5605}"/>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25D5442-38C8-C14D-FEBA-A8BECF52365C}"/>
              </a:ext>
            </a:extLst>
          </p:cNvPr>
          <p:cNvSpPr>
            <a:spLocks noGrp="1" noRot="1" noChangeAspect="1"/>
          </p:cNvSpPr>
          <p:nvPr>
            <p:ph type="sldImg" idx="2"/>
          </p:nvPr>
        </p:nvSpPr>
        <p:spPr>
          <a:xfrm>
            <a:off x="153988" y="152400"/>
            <a:ext cx="6553200" cy="36861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A4D0EB1-0D0F-F212-B9C6-F16E2EAA2AE7}"/>
              </a:ext>
            </a:extLst>
          </p:cNvPr>
          <p:cNvSpPr txBox="1">
            <a:spLocks noGrp="1"/>
          </p:cNvSpPr>
          <p:nvPr>
            <p:ph type="body" idx="1"/>
          </p:nvPr>
        </p:nvSpPr>
        <p:spPr>
          <a:xfrm>
            <a:off x="458788" y="4076700"/>
            <a:ext cx="5943600" cy="3600600"/>
          </a:xfrm>
          <a:prstGeom prst="rect">
            <a:avLst/>
          </a:prstGeom>
        </p:spPr>
        <p:txBody>
          <a:bodyPr vert="horz" lIns="91440" tIns="45720" rIns="91440" bIns="45720" rtlCol="0"/>
          <a:lstStyle/>
          <a:p>
            <a:r>
              <a:rPr lang="en-US" sz="1200" b="0" i="0">
                <a:latin typeface="Calibri Light" panose="020F0302020204030204" pitchFamily="34" charset="0"/>
                <a:cs typeface="Calibri Light" panose="020F0302020204030204" pitchFamily="34" charset="0"/>
              </a:rPr>
              <a:t>Engaging Emergency Department leadership is key to a successful rollout. We also recommend securing an executive sponsor, as they will want to understand the regional impact and scope of the project. They can also help navigate your organization’s IT adoption process.</a:t>
            </a:r>
          </a:p>
          <a:p>
            <a:endParaRPr lang="en-US" sz="1200" b="0" i="0">
              <a:latin typeface="Calibri Light" panose="020F0302020204030204" pitchFamily="34" charset="0"/>
              <a:cs typeface="Calibri Light" panose="020F0302020204030204" pitchFamily="34" charset="0"/>
            </a:endParaRPr>
          </a:p>
          <a:p>
            <a:r>
              <a:rPr lang="en-US" sz="1200" b="0" i="0">
                <a:latin typeface="Calibri Light" panose="020F0302020204030204" pitchFamily="34" charset="0"/>
                <a:cs typeface="Calibri Light" panose="020F0302020204030204" pitchFamily="34" charset="0"/>
              </a:rPr>
              <a:t>The most important step? Sign up as soon as possible. This ensures you’re in the queue, allowing us to coordinate your region effectively for a smooth implementation and avoid any false starts.</a:t>
            </a:r>
          </a:p>
          <a:p>
            <a:endParaRPr lang="en-US" sz="1200" b="0" i="0">
              <a:latin typeface="Calibri Light" panose="020F0302020204030204" pitchFamily="34" charset="0"/>
              <a:cs typeface="Calibri Light" panose="020F0302020204030204" pitchFamily="34" charset="0"/>
            </a:endParaRPr>
          </a:p>
          <a:p>
            <a:r>
              <a:rPr lang="en-US" sz="1200" b="0" i="0">
                <a:latin typeface="Calibri Light" panose="020F0302020204030204" pitchFamily="34" charset="0"/>
                <a:cs typeface="Calibri Light" panose="020F0302020204030204" pitchFamily="34" charset="0"/>
              </a:rPr>
              <a:t>You’ll also find resources to guide you through internal IT and Legal Procurement processes, along with a clear roadmap of what to expect during implementation.</a:t>
            </a:r>
          </a:p>
        </p:txBody>
      </p:sp>
    </p:spTree>
    <p:extLst>
      <p:ext uri="{BB962C8B-B14F-4D97-AF65-F5344CB8AC3E}">
        <p14:creationId xmlns:p14="http://schemas.microsoft.com/office/powerpoint/2010/main" val="139023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F2F-1D64-25B3-E69D-EA178A0A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0CD4D-2E99-D2A9-C240-269295FCB259}"/>
              </a:ext>
            </a:extLst>
          </p:cNvPr>
          <p:cNvSpPr>
            <a:spLocks noGrp="1" noRot="1" noChangeAspect="1"/>
          </p:cNvSpPr>
          <p:nvPr>
            <p:ph type="sldImg"/>
          </p:nvPr>
        </p:nvSpPr>
        <p:spPr>
          <a:xfrm>
            <a:off x="176213" y="187325"/>
            <a:ext cx="6502400" cy="3657600"/>
          </a:xfr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3" name="Notes Placeholder 2">
            <a:extLst>
              <a:ext uri="{FF2B5EF4-FFF2-40B4-BE49-F238E27FC236}">
                <a16:creationId xmlns:a16="http://schemas.microsoft.com/office/drawing/2014/main" id="{C75ECDFB-5F5A-06C4-FB43-3FA1A1DBB4BB}"/>
              </a:ext>
            </a:extLst>
          </p:cNvPr>
          <p:cNvSpPr>
            <a:spLocks noGrp="1"/>
          </p:cNvSpPr>
          <p:nvPr>
            <p:ph type="body" idx="1"/>
          </p:nvPr>
        </p:nvSpPr>
        <p:spPr>
          <a:xfrm>
            <a:off x="457200" y="4076700"/>
            <a:ext cx="5943600" cy="3600450"/>
          </a:xfrm>
        </p:spPr>
        <p:txBody>
          <a:bodyPr vert="horz" lIns="91440" tIns="45720" rIns="91440" bIns="45720" rtlCol="0"/>
          <a:lstStyle/>
          <a:p>
            <a:r>
              <a:rPr lang="en-US">
                <a:ea typeface="Roboto"/>
              </a:rPr>
              <a:t>To support both initial and ongoing training, we provide a variety of resources, including short videos, slide presentations, and printable Just-In-Time training materials, ensuring easy access to the information you need.</a:t>
            </a:r>
          </a:p>
          <a:p>
            <a:endParaRPr lang="en-US">
              <a:ea typeface="Roboto"/>
            </a:endParaRPr>
          </a:p>
          <a:p>
            <a:endParaRPr lang="en-US">
              <a:ea typeface="Roboto"/>
            </a:endParaRPr>
          </a:p>
        </p:txBody>
      </p:sp>
    </p:spTree>
    <p:extLst>
      <p:ext uri="{BB962C8B-B14F-4D97-AF65-F5344CB8AC3E}">
        <p14:creationId xmlns:p14="http://schemas.microsoft.com/office/powerpoint/2010/main" val="2780248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2860235731"/>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Side Image, No Subheadin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F960BEA-AABA-5C5C-0024-3B6C0C12B3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2257765100"/>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White">
  <p:cSld name="BLANK - White">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2076690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283292376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a:latin typeface="Calibri Light" panose="020F0302020204030204" pitchFamily="34" charset="0"/>
                <a:cs typeface="Calibri Light" panose="020F0302020204030204" pitchFamily="34" charset="0"/>
              </a:rPr>
              <a:t>Click to edit Master text styles</a:t>
            </a:r>
          </a:p>
          <a:p>
            <a:pPr lvl="1"/>
            <a:r>
              <a:rPr lang="en-US" b="0" i="0">
                <a:latin typeface="Calibri Light" panose="020F0302020204030204" pitchFamily="34" charset="0"/>
                <a:cs typeface="Calibri Light" panose="020F0302020204030204" pitchFamily="34" charset="0"/>
              </a:rPr>
              <a:t>Second level</a:t>
            </a:r>
          </a:p>
          <a:p>
            <a:pPr lvl="2"/>
            <a:r>
              <a:rPr lang="en-US" b="0" i="0">
                <a:latin typeface="Calibri Light" panose="020F0302020204030204" pitchFamily="34" charset="0"/>
                <a:cs typeface="Calibri Light" panose="020F0302020204030204" pitchFamily="34" charset="0"/>
              </a:rPr>
              <a:t>Third level</a:t>
            </a:r>
          </a:p>
          <a:p>
            <a:pPr lvl="3"/>
            <a:r>
              <a:rPr lang="en-US" b="0" i="0">
                <a:latin typeface="Calibri Light" panose="020F0302020204030204" pitchFamily="34" charset="0"/>
                <a:cs typeface="Calibri Light" panose="020F0302020204030204" pitchFamily="34" charset="0"/>
              </a:rPr>
              <a:t>Fourth level</a:t>
            </a:r>
          </a:p>
          <a:p>
            <a:pPr lvl="4"/>
            <a:r>
              <a:rPr lang="en-US" b="0" i="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1498658954"/>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a:latin typeface="Calibri Light" panose="020F0302020204030204" pitchFamily="34" charset="0"/>
                <a:cs typeface="Calibri Light" panose="020F0302020204030204" pitchFamily="34" charset="0"/>
              </a:rPr>
              <a:t>Click to edit Master text styles</a:t>
            </a:r>
          </a:p>
          <a:p>
            <a:pPr lvl="1"/>
            <a:r>
              <a:rPr lang="en-US" b="0" i="0">
                <a:latin typeface="Calibri Light" panose="020F0302020204030204" pitchFamily="34" charset="0"/>
                <a:cs typeface="Calibri Light" panose="020F0302020204030204" pitchFamily="34" charset="0"/>
              </a:rPr>
              <a:t>Second level</a:t>
            </a:r>
          </a:p>
          <a:p>
            <a:pPr lvl="2"/>
            <a:r>
              <a:rPr lang="en-US" b="0" i="0">
                <a:latin typeface="Calibri Light" panose="020F0302020204030204" pitchFamily="34" charset="0"/>
                <a:cs typeface="Calibri Light" panose="020F0302020204030204" pitchFamily="34" charset="0"/>
              </a:rPr>
              <a:t>Third level</a:t>
            </a:r>
          </a:p>
          <a:p>
            <a:pPr lvl="3"/>
            <a:r>
              <a:rPr lang="en-US" b="0" i="0">
                <a:latin typeface="Calibri Light" panose="020F0302020204030204" pitchFamily="34" charset="0"/>
                <a:cs typeface="Calibri Light" panose="020F0302020204030204" pitchFamily="34" charset="0"/>
              </a:rPr>
              <a:t>Fourth level</a:t>
            </a:r>
          </a:p>
          <a:p>
            <a:pPr lvl="4"/>
            <a:r>
              <a:rPr lang="en-US" b="0" i="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35414774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9C96"/>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D8CF78-6D8D-0AE2-AFB4-AC090DB041DA}"/>
              </a:ext>
            </a:extLst>
          </p:cNvPr>
          <p:cNvSpPr/>
          <p:nvPr/>
        </p:nvSpPr>
        <p:spPr>
          <a:xfrm>
            <a:off x="14698133" y="4493639"/>
            <a:ext cx="5891902" cy="17716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white inside">
            <a:extLst>
              <a:ext uri="{FF2B5EF4-FFF2-40B4-BE49-F238E27FC236}">
                <a16:creationId xmlns:a16="http://schemas.microsoft.com/office/drawing/2014/main" id="{0A0E3292-02E3-5415-1AFC-1CCE461EC675}"/>
              </a:ext>
            </a:extLst>
          </p:cNvPr>
          <p:cNvSpPr/>
          <p:nvPr/>
        </p:nvSpPr>
        <p:spPr>
          <a:xfrm>
            <a:off x="1586547" y="1463040"/>
            <a:ext cx="21214081" cy="10789920"/>
          </a:xfrm>
          <a:prstGeom prst="rect">
            <a:avLst/>
          </a:prstGeom>
          <a:solidFill>
            <a:schemeClr val="bg1"/>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ulsara logo">
            <a:extLst>
              <a:ext uri="{FF2B5EF4-FFF2-40B4-BE49-F238E27FC236}">
                <a16:creationId xmlns:a16="http://schemas.microsoft.com/office/drawing/2014/main" id="{B4734AF9-DB5A-F37D-E56B-05E633CE055D}"/>
              </a:ext>
            </a:extLst>
          </p:cNvPr>
          <p:cNvPicPr>
            <a:picLocks noChangeAspect="1"/>
          </p:cNvPicPr>
          <p:nvPr/>
        </p:nvPicPr>
        <p:blipFill>
          <a:blip r:embed="rId3"/>
          <a:stretch>
            <a:fillRect/>
          </a:stretch>
        </p:blipFill>
        <p:spPr>
          <a:xfrm>
            <a:off x="3503584" y="3679266"/>
            <a:ext cx="6357467" cy="6357467"/>
          </a:xfrm>
          <a:prstGeom prst="rect">
            <a:avLst/>
          </a:prstGeom>
          <a:effectLst>
            <a:outerShdw blurRad="461656" dist="232892" dir="2700000" algn="tl" rotWithShape="0">
              <a:prstClr val="black">
                <a:alpha val="14000"/>
              </a:prstClr>
            </a:outerShdw>
          </a:effectLst>
        </p:spPr>
      </p:pic>
      <p:sp>
        <p:nvSpPr>
          <p:cNvPr id="16" name="outline">
            <a:extLst>
              <a:ext uri="{FF2B5EF4-FFF2-40B4-BE49-F238E27FC236}">
                <a16:creationId xmlns:a16="http://schemas.microsoft.com/office/drawing/2014/main" id="{13913877-CFF8-410E-E6F9-4585AE45E978}"/>
              </a:ext>
            </a:extLst>
          </p:cNvPr>
          <p:cNvSpPr/>
          <p:nvPr/>
        </p:nvSpPr>
        <p:spPr>
          <a:xfrm>
            <a:off x="1068387" y="929640"/>
            <a:ext cx="22250400" cy="11856720"/>
          </a:xfrm>
          <a:prstGeom prst="rect">
            <a:avLst/>
          </a:prstGeom>
          <a:noFill/>
          <a:ln w="41275">
            <a:solidFill>
              <a:srgbClr val="FDF9D8"/>
            </a:solidFill>
          </a:ln>
          <a:effectLst>
            <a:glow rad="139700">
              <a:schemeClr val="bg1">
                <a:alpha val="39585"/>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Pulsara MED OPS">
            <a:extLst>
              <a:ext uri="{FF2B5EF4-FFF2-40B4-BE49-F238E27FC236}">
                <a16:creationId xmlns:a16="http://schemas.microsoft.com/office/drawing/2014/main" id="{A4FFB2C1-744E-2D15-8C03-B90E229303E3}"/>
              </a:ext>
            </a:extLst>
          </p:cNvPr>
          <p:cNvSpPr txBox="1"/>
          <p:nvPr/>
        </p:nvSpPr>
        <p:spPr>
          <a:xfrm>
            <a:off x="4720632" y="9444302"/>
            <a:ext cx="5398684" cy="2113500"/>
          </a:xfrm>
          <a:prstGeom prst="rect">
            <a:avLst/>
          </a:prstGeom>
          <a:noFill/>
          <a:ln>
            <a:noFill/>
          </a:ln>
        </p:spPr>
        <p:txBody>
          <a:bodyPr spcFirstLastPara="1" wrap="square" lIns="91400" tIns="91400" rIns="91400" bIns="91400" anchor="t" anchorCtr="0">
            <a:normAutofit/>
          </a:bodyPr>
          <a:lstStyle/>
          <a:p>
            <a:pPr marL="444500" marR="0" lvl="0" indent="-342900" algn="ctr" rtl="0">
              <a:lnSpc>
                <a:spcPct val="100000"/>
              </a:lnSpc>
              <a:spcBef>
                <a:spcPts val="0"/>
              </a:spcBef>
              <a:spcAft>
                <a:spcPts val="0"/>
              </a:spcAft>
              <a:buClr>
                <a:srgbClr val="595959"/>
              </a:buClr>
              <a:buSzPts val="2700"/>
              <a:buFont typeface="Arial"/>
              <a:buNone/>
            </a:pPr>
            <a:r>
              <a:rPr lang="en" sz="7500" b="1" u="none" strike="noStrike" cap="none">
                <a:latin typeface="Roboto" panose="02000000000000000000" pitchFamily="2" charset="0"/>
                <a:ea typeface="Roboto" panose="02000000000000000000" pitchFamily="2" charset="0"/>
                <a:cs typeface="Roboto" panose="02000000000000000000" pitchFamily="2" charset="0"/>
                <a:sym typeface="Roboto Medium"/>
              </a:rPr>
              <a:t>ME</a:t>
            </a:r>
            <a:r>
              <a:rPr lang="en" sz="7500" b="1" u="none" strike="noStrike" cap="none" spc="-300">
                <a:latin typeface="Roboto" panose="02000000000000000000" pitchFamily="2" charset="0"/>
                <a:ea typeface="Roboto" panose="02000000000000000000" pitchFamily="2" charset="0"/>
                <a:cs typeface="Roboto" panose="02000000000000000000" pitchFamily="2" charset="0"/>
                <a:sym typeface="Roboto Medium"/>
              </a:rPr>
              <a:t>D </a:t>
            </a:r>
            <a:r>
              <a:rPr lang="en" sz="7500" b="1" u="none" strike="noStrike" cap="none">
                <a:latin typeface="Roboto" panose="02000000000000000000" pitchFamily="2" charset="0"/>
                <a:ea typeface="Roboto" panose="02000000000000000000" pitchFamily="2" charset="0"/>
                <a:cs typeface="Roboto" panose="02000000000000000000" pitchFamily="2" charset="0"/>
                <a:sym typeface="Roboto Medium"/>
              </a:rPr>
              <a:t>OPS</a:t>
            </a:r>
            <a:endParaRPr sz="1300" b="1">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9AEEC14C-2042-38CC-D745-4F61FA735D12}"/>
              </a:ext>
            </a:extLst>
          </p:cNvPr>
          <p:cNvPicPr>
            <a:picLocks noChangeAspect="1"/>
          </p:cNvPicPr>
          <p:nvPr/>
        </p:nvPicPr>
        <p:blipFill>
          <a:blip r:embed="rId4"/>
          <a:stretch>
            <a:fillRect/>
          </a:stretch>
        </p:blipFill>
        <p:spPr>
          <a:xfrm>
            <a:off x="16252896" y="2948399"/>
            <a:ext cx="4508962" cy="7814493"/>
          </a:xfrm>
          <a:prstGeom prst="rect">
            <a:avLst/>
          </a:prstGeom>
          <a:effectLst>
            <a:outerShdw blurRad="432032" dist="99858" dir="2700000" algn="tl" rotWithShape="0">
              <a:prstClr val="black">
                <a:alpha val="26000"/>
              </a:prstClr>
            </a:outerShdw>
          </a:effectLst>
        </p:spPr>
      </p:pic>
      <p:sp>
        <p:nvSpPr>
          <p:cNvPr id="19" name="Rounded Rectangle 18">
            <a:extLst>
              <a:ext uri="{FF2B5EF4-FFF2-40B4-BE49-F238E27FC236}">
                <a16:creationId xmlns:a16="http://schemas.microsoft.com/office/drawing/2014/main" id="{7F5C7699-75DE-5113-106A-1897C23C24EB}"/>
              </a:ext>
            </a:extLst>
          </p:cNvPr>
          <p:cNvSpPr/>
          <p:nvPr/>
        </p:nvSpPr>
        <p:spPr>
          <a:xfrm>
            <a:off x="13935455" y="8540496"/>
            <a:ext cx="6035041" cy="1598167"/>
          </a:xfrm>
          <a:prstGeom prst="roundRect">
            <a:avLst>
              <a:gd name="adj" fmla="val 16667"/>
            </a:avLst>
          </a:prstGeom>
          <a:solidFill>
            <a:schemeClr val="bg1">
              <a:alpha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ms logo 2">
            <a:extLst>
              <a:ext uri="{FF2B5EF4-FFF2-40B4-BE49-F238E27FC236}">
                <a16:creationId xmlns:a16="http://schemas.microsoft.com/office/drawing/2014/main" id="{4AD9B982-9BD5-996E-8234-4438A81CD5D6}"/>
              </a:ext>
            </a:extLst>
          </p:cNvPr>
          <p:cNvPicPr>
            <a:picLocks noGrp="1" noRot="1" noChangeAspect="1" noMove="1" noResize="1" noEditPoints="1" noAdjustHandles="1" noChangeArrowheads="1" noChangeShapeType="1" noCrop="1"/>
          </p:cNvPicPr>
          <p:nvPr/>
        </p:nvPicPr>
        <p:blipFill>
          <a:blip r:embed="rId5"/>
          <a:stretch>
            <a:fillRect/>
          </a:stretch>
        </p:blipFill>
        <p:spPr>
          <a:xfrm>
            <a:off x="13481110" y="7598706"/>
            <a:ext cx="6660263" cy="3320881"/>
          </a:xfrm>
          <a:prstGeom prst="rect">
            <a:avLst/>
          </a:prstGeom>
        </p:spPr>
      </p:pic>
    </p:spTree>
    <p:extLst>
      <p:ext uri="{BB962C8B-B14F-4D97-AF65-F5344CB8AC3E}">
        <p14:creationId xmlns:p14="http://schemas.microsoft.com/office/powerpoint/2010/main" val="159471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8E303374-ECF9-F089-B7BB-ACC474BF6E5D}"/>
            </a:ext>
          </a:extLst>
        </p:cNvPr>
        <p:cNvGrpSpPr/>
        <p:nvPr/>
      </p:nvGrpSpPr>
      <p:grpSpPr>
        <a:xfrm>
          <a:off x="0" y="0"/>
          <a:ext cx="0" cy="0"/>
          <a:chOff x="0" y="0"/>
          <a:chExt cx="0" cy="0"/>
        </a:xfrm>
      </p:grpSpPr>
      <p:sp>
        <p:nvSpPr>
          <p:cNvPr id="619" name="state-desc">
            <a:extLst>
              <a:ext uri="{FF2B5EF4-FFF2-40B4-BE49-F238E27FC236}">
                <a16:creationId xmlns:a16="http://schemas.microsoft.com/office/drawing/2014/main" id="{80ED330D-A2FE-D61C-D62B-4B2334C04334}"/>
              </a:ext>
            </a:extLst>
          </p:cNvPr>
          <p:cNvSpPr/>
          <p:nvPr/>
        </p:nvSpPr>
        <p:spPr>
          <a:xfrm>
            <a:off x="287502" y="7551599"/>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add-downstream-desc">
            <a:extLst>
              <a:ext uri="{FF2B5EF4-FFF2-40B4-BE49-F238E27FC236}">
                <a16:creationId xmlns:a16="http://schemas.microsoft.com/office/drawing/2014/main" id="{91FFD99E-D89F-F27A-B274-CDB21F3A0FF3}"/>
              </a:ext>
            </a:extLst>
          </p:cNvPr>
          <p:cNvSpPr/>
          <p:nvPr/>
        </p:nvSpPr>
        <p:spPr>
          <a:xfrm>
            <a:off x="283346" y="10937805"/>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add-phys-consult-all-desc">
            <a:extLst>
              <a:ext uri="{FF2B5EF4-FFF2-40B4-BE49-F238E27FC236}">
                <a16:creationId xmlns:a16="http://schemas.microsoft.com/office/drawing/2014/main" id="{A8A9048D-2848-860F-9912-DB208E8DB137}"/>
              </a:ext>
            </a:extLst>
          </p:cNvPr>
          <p:cNvSpPr/>
          <p:nvPr/>
        </p:nvSpPr>
        <p:spPr>
          <a:xfrm>
            <a:off x="278964" y="10025639"/>
            <a:ext cx="73835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add-phys-consult-for-desc">
            <a:extLst>
              <a:ext uri="{FF2B5EF4-FFF2-40B4-BE49-F238E27FC236}">
                <a16:creationId xmlns:a16="http://schemas.microsoft.com/office/drawing/2014/main" id="{81291C6B-6A25-43E7-8A1C-702A9AA9EA61}"/>
              </a:ext>
            </a:extLst>
          </p:cNvPr>
          <p:cNvSpPr/>
          <p:nvPr/>
        </p:nvSpPr>
        <p:spPr>
          <a:xfrm>
            <a:off x="283346" y="9111153"/>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receive-desc">
            <a:extLst>
              <a:ext uri="{FF2B5EF4-FFF2-40B4-BE49-F238E27FC236}">
                <a16:creationId xmlns:a16="http://schemas.microsoft.com/office/drawing/2014/main" id="{13842724-2246-CAE6-9294-639C8F1A7EFA}"/>
              </a:ext>
            </a:extLst>
          </p:cNvPr>
          <p:cNvSpPr/>
          <p:nvPr/>
        </p:nvSpPr>
        <p:spPr>
          <a:xfrm>
            <a:off x="278964" y="8466085"/>
            <a:ext cx="73835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end-desc">
            <a:extLst>
              <a:ext uri="{FF2B5EF4-FFF2-40B4-BE49-F238E27FC236}">
                <a16:creationId xmlns:a16="http://schemas.microsoft.com/office/drawing/2014/main" id="{06BAC127-927D-03AE-DD01-6DF53C798E53}"/>
              </a:ext>
            </a:extLst>
          </p:cNvPr>
          <p:cNvSpPr/>
          <p:nvPr/>
        </p:nvSpPr>
        <p:spPr>
          <a:xfrm>
            <a:off x="287502" y="6906531"/>
            <a:ext cx="7367794"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ulti-desc">
            <a:extLst>
              <a:ext uri="{FF2B5EF4-FFF2-40B4-BE49-F238E27FC236}">
                <a16:creationId xmlns:a16="http://schemas.microsoft.com/office/drawing/2014/main" id="{0CA0E074-9D6D-EFBE-CDC5-ED049F56C160}"/>
              </a:ext>
            </a:extLst>
          </p:cNvPr>
          <p:cNvSpPr/>
          <p:nvPr/>
        </p:nvSpPr>
        <p:spPr>
          <a:xfrm>
            <a:off x="283346" y="6261463"/>
            <a:ext cx="7373700"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ckage option descriptions">
            <a:extLst>
              <a:ext uri="{FF2B5EF4-FFF2-40B4-BE49-F238E27FC236}">
                <a16:creationId xmlns:a16="http://schemas.microsoft.com/office/drawing/2014/main" id="{494B8992-292D-3E61-99D1-BFF4C5F35197}"/>
              </a:ext>
            </a:extLst>
          </p:cNvPr>
          <p:cNvSpPr txBox="1"/>
          <p:nvPr/>
        </p:nvSpPr>
        <p:spPr>
          <a:xfrm>
            <a:off x="380095" y="6374700"/>
            <a:ext cx="7143383" cy="441082"/>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Multimedia Prehospital Report (ECG, Video, PSR…)</a:t>
            </a:r>
          </a:p>
        </p:txBody>
      </p:sp>
      <p:sp>
        <p:nvSpPr>
          <p:cNvPr id="2" name="package option descriptions">
            <a:extLst>
              <a:ext uri="{FF2B5EF4-FFF2-40B4-BE49-F238E27FC236}">
                <a16:creationId xmlns:a16="http://schemas.microsoft.com/office/drawing/2014/main" id="{40ED5EFB-C384-4720-6FC2-59910BB2DBF1}"/>
              </a:ext>
            </a:extLst>
          </p:cNvPr>
          <p:cNvSpPr txBox="1"/>
          <p:nvPr/>
        </p:nvSpPr>
        <p:spPr>
          <a:xfrm>
            <a:off x="380095" y="6984010"/>
            <a:ext cx="7143383" cy="396739"/>
          </a:xfrm>
          <a:prstGeom prst="rect">
            <a:avLst/>
          </a:prstGeom>
          <a:noFill/>
        </p:spPr>
        <p:txBody>
          <a:bodyPr wrap="square" anchor="t" anchorCtr="0">
            <a:noAutofit/>
          </a:bodyPr>
          <a:lstStyle/>
          <a:p>
            <a:pPr>
              <a:lnSpc>
                <a:spcPct val="80000"/>
              </a:lnSpc>
              <a:spcAft>
                <a:spcPts val="2400"/>
              </a:spcAft>
            </a:pPr>
            <a:r>
              <a:rPr lang="en-US" sz="2600">
                <a:solidFill>
                  <a:srgbClr val="000000"/>
                </a:solidFill>
                <a:latin typeface="Calibri Light" panose="020F0302020204030204" pitchFamily="34" charset="0"/>
                <a:cs typeface="Calibri Light" panose="020F0302020204030204" pitchFamily="34" charset="0"/>
              </a:rPr>
              <a:t>Send Consult/Transfer Request</a:t>
            </a:r>
          </a:p>
        </p:txBody>
      </p:sp>
      <p:sp>
        <p:nvSpPr>
          <p:cNvPr id="3" name="package option descriptions">
            <a:extLst>
              <a:ext uri="{FF2B5EF4-FFF2-40B4-BE49-F238E27FC236}">
                <a16:creationId xmlns:a16="http://schemas.microsoft.com/office/drawing/2014/main" id="{EC9D9C4E-449D-903F-6FC8-500D275C5E28}"/>
              </a:ext>
            </a:extLst>
          </p:cNvPr>
          <p:cNvSpPr txBox="1"/>
          <p:nvPr/>
        </p:nvSpPr>
        <p:spPr>
          <a:xfrm>
            <a:off x="380095" y="7637034"/>
            <a:ext cx="7143383" cy="678899"/>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State | Regional: Incidents, Events, Evac, ESF8 &amp; other Initiatives</a:t>
            </a:r>
          </a:p>
        </p:txBody>
      </p:sp>
      <p:sp>
        <p:nvSpPr>
          <p:cNvPr id="4" name="package option descriptions">
            <a:extLst>
              <a:ext uri="{FF2B5EF4-FFF2-40B4-BE49-F238E27FC236}">
                <a16:creationId xmlns:a16="http://schemas.microsoft.com/office/drawing/2014/main" id="{6F47B290-C41F-11F3-7858-EA9DACC89B87}"/>
              </a:ext>
            </a:extLst>
          </p:cNvPr>
          <p:cNvSpPr txBox="1"/>
          <p:nvPr/>
        </p:nvSpPr>
        <p:spPr>
          <a:xfrm>
            <a:off x="380095" y="8555559"/>
            <a:ext cx="7143383" cy="441082"/>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Receive Consult/Transfer Request	</a:t>
            </a:r>
          </a:p>
        </p:txBody>
      </p:sp>
      <p:sp>
        <p:nvSpPr>
          <p:cNvPr id="6" name="package option descriptions">
            <a:extLst>
              <a:ext uri="{FF2B5EF4-FFF2-40B4-BE49-F238E27FC236}">
                <a16:creationId xmlns:a16="http://schemas.microsoft.com/office/drawing/2014/main" id="{524144FE-6FFA-5788-DCB9-7D25EBB16868}"/>
              </a:ext>
            </a:extLst>
          </p:cNvPr>
          <p:cNvSpPr txBox="1"/>
          <p:nvPr/>
        </p:nvSpPr>
        <p:spPr>
          <a:xfrm>
            <a:off x="380095" y="9197973"/>
            <a:ext cx="7143383" cy="678899"/>
          </a:xfrm>
          <a:prstGeom prst="rect">
            <a:avLst/>
          </a:prstGeom>
          <a:noFill/>
        </p:spPr>
        <p:txBody>
          <a:bodyPr wrap="square" anchor="t" anchorCtr="0">
            <a:noAutofit/>
          </a:bodyPr>
          <a:lstStyle/>
          <a:p>
            <a:pPr>
              <a:lnSpc>
                <a:spcPct val="80000"/>
              </a:lnSpc>
              <a:spcAft>
                <a:spcPts val="1800"/>
              </a:spcAft>
            </a:pPr>
            <a:r>
              <a:rPr lang="en-US" sz="2600" dirty="0">
                <a:solidFill>
                  <a:srgbClr val="000000"/>
                </a:solidFill>
                <a:latin typeface="Calibri Light" panose="020F0302020204030204" pitchFamily="34" charset="0"/>
                <a:cs typeface="Calibri Light" panose="020F0302020204030204" pitchFamily="34" charset="0"/>
              </a:rPr>
              <a:t>Add Physician Consultants for Consult &amp; Transfer Request</a:t>
            </a:r>
          </a:p>
        </p:txBody>
      </p:sp>
      <p:sp>
        <p:nvSpPr>
          <p:cNvPr id="8" name="package option descriptions">
            <a:extLst>
              <a:ext uri="{FF2B5EF4-FFF2-40B4-BE49-F238E27FC236}">
                <a16:creationId xmlns:a16="http://schemas.microsoft.com/office/drawing/2014/main" id="{FAD6DCB8-492F-219E-530D-39B8831A2016}"/>
              </a:ext>
            </a:extLst>
          </p:cNvPr>
          <p:cNvSpPr txBox="1"/>
          <p:nvPr/>
        </p:nvSpPr>
        <p:spPr>
          <a:xfrm>
            <a:off x="380095" y="10081880"/>
            <a:ext cx="7143383" cy="678899"/>
          </a:xfrm>
          <a:prstGeom prst="rect">
            <a:avLst/>
          </a:prstGeom>
          <a:noFill/>
        </p:spPr>
        <p:txBody>
          <a:bodyPr wrap="square" anchor="t" anchorCtr="0">
            <a:noAutofit/>
          </a:bodyPr>
          <a:lstStyle/>
          <a:p>
            <a:pPr>
              <a:lnSpc>
                <a:spcPct val="80000"/>
              </a:lnSpc>
              <a:spcAft>
                <a:spcPts val="1800"/>
              </a:spcAft>
            </a:pPr>
            <a:r>
              <a:rPr lang="en-US" sz="2600" dirty="0">
                <a:solidFill>
                  <a:srgbClr val="000000"/>
                </a:solidFill>
                <a:latin typeface="Calibri Light" panose="020F0302020204030204" pitchFamily="34" charset="0"/>
                <a:cs typeface="Calibri Light" panose="020F0302020204030204" pitchFamily="34" charset="0"/>
              </a:rPr>
              <a:t>Add Physician Consultants </a:t>
            </a:r>
            <a:br>
              <a:rPr lang="en-US" sz="2600" dirty="0">
                <a:solidFill>
                  <a:srgbClr val="000000"/>
                </a:solidFill>
                <a:latin typeface="Calibri Light" panose="020F0302020204030204" pitchFamily="34" charset="0"/>
                <a:cs typeface="Calibri Light" panose="020F0302020204030204" pitchFamily="34" charset="0"/>
              </a:rPr>
            </a:br>
            <a:r>
              <a:rPr lang="en-US" sz="2600" dirty="0">
                <a:solidFill>
                  <a:srgbClr val="000000"/>
                </a:solidFill>
                <a:latin typeface="Calibri Light" panose="020F0302020204030204" pitchFamily="34" charset="0"/>
                <a:cs typeface="Calibri Light" panose="020F0302020204030204" pitchFamily="34" charset="0"/>
              </a:rPr>
              <a:t>All Methods of Arrival (EMS, ED, Inpatient, Transfer)</a:t>
            </a:r>
          </a:p>
        </p:txBody>
      </p:sp>
      <p:sp>
        <p:nvSpPr>
          <p:cNvPr id="9" name="package option descriptions">
            <a:extLst>
              <a:ext uri="{FF2B5EF4-FFF2-40B4-BE49-F238E27FC236}">
                <a16:creationId xmlns:a16="http://schemas.microsoft.com/office/drawing/2014/main" id="{5517AF23-3C1C-04C9-F87C-A2DAAAA97B59}"/>
              </a:ext>
            </a:extLst>
          </p:cNvPr>
          <p:cNvSpPr txBox="1"/>
          <p:nvPr/>
        </p:nvSpPr>
        <p:spPr>
          <a:xfrm>
            <a:off x="380095" y="11007398"/>
            <a:ext cx="7143383" cy="678899"/>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Add Downstream Teams (STEMI, Stroke, Trauma…) </a:t>
            </a:r>
            <a:br>
              <a:rPr lang="en-US" sz="2600" dirty="0">
                <a:solidFill>
                  <a:srgbClr val="000000"/>
                </a:solidFill>
                <a:latin typeface="Calibri Light" panose="020F0302020204030204" pitchFamily="34" charset="0"/>
                <a:cs typeface="Calibri Light" panose="020F0302020204030204" pitchFamily="34" charset="0"/>
              </a:rPr>
            </a:br>
            <a:r>
              <a:rPr lang="en-US" sz="2600" dirty="0">
                <a:solidFill>
                  <a:srgbClr val="000000"/>
                </a:solidFill>
                <a:latin typeface="Calibri Light" panose="020F0302020204030204" pitchFamily="34" charset="0"/>
                <a:cs typeface="Calibri Light" panose="020F0302020204030204" pitchFamily="34" charset="0"/>
              </a:rPr>
              <a:t>All Methods of Arrival (EMS, ED, Inpatient Transfer)</a:t>
            </a:r>
          </a:p>
        </p:txBody>
      </p:sp>
      <p:sp>
        <p:nvSpPr>
          <p:cNvPr id="52" name="transfer select outline">
            <a:extLst>
              <a:ext uri="{FF2B5EF4-FFF2-40B4-BE49-F238E27FC236}">
                <a16:creationId xmlns:a16="http://schemas.microsoft.com/office/drawing/2014/main" id="{8578F434-4705-E076-9914-BB84D6EE8EBE}"/>
              </a:ext>
            </a:extLst>
          </p:cNvPr>
          <p:cNvSpPr/>
          <p:nvPr/>
        </p:nvSpPr>
        <p:spPr>
          <a:xfrm>
            <a:off x="14036617" y="3429988"/>
            <a:ext cx="6527223" cy="9827028"/>
          </a:xfrm>
          <a:prstGeom prst="roundRect">
            <a:avLst>
              <a:gd name="adj" fmla="val 8073"/>
            </a:avLst>
          </a:prstGeom>
          <a:gradFill flip="none" rotWithShape="1">
            <a:gsLst>
              <a:gs pos="19000">
                <a:srgbClr val="7F7F7F"/>
              </a:gs>
              <a:gs pos="84000">
                <a:srgbClr val="7F7F7F">
                  <a:lumMod val="83208"/>
                  <a:lumOff val="16792"/>
                  <a:alpha val="56522"/>
                </a:srgbClr>
              </a:gs>
            </a:gsLst>
            <a:path path="rect">
              <a:fillToRect l="50000" t="50000" r="50000" b="50000"/>
            </a:path>
            <a:tileRect/>
          </a:gradFill>
          <a:ln w="50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nfrastructure outline">
            <a:extLst>
              <a:ext uri="{FF2B5EF4-FFF2-40B4-BE49-F238E27FC236}">
                <a16:creationId xmlns:a16="http://schemas.microsoft.com/office/drawing/2014/main" id="{94A443EA-CF7C-3D49-25A7-0E318C77773C}"/>
              </a:ext>
            </a:extLst>
          </p:cNvPr>
          <p:cNvSpPr/>
          <p:nvPr/>
        </p:nvSpPr>
        <p:spPr>
          <a:xfrm>
            <a:off x="7601665" y="2952342"/>
            <a:ext cx="6268621" cy="10304674"/>
          </a:xfrm>
          <a:prstGeom prst="roundRect">
            <a:avLst>
              <a:gd name="adj" fmla="val 8073"/>
            </a:avLst>
          </a:prstGeom>
          <a:gradFill flip="none" rotWithShape="1">
            <a:gsLst>
              <a:gs pos="0">
                <a:schemeClr val="tx1">
                  <a:lumMod val="5000"/>
                  <a:lumOff val="95000"/>
                </a:schemeClr>
              </a:gs>
              <a:gs pos="44000">
                <a:schemeClr val="tx1">
                  <a:lumMod val="90000"/>
                  <a:lumOff val="10000"/>
                </a:schemeClr>
              </a:gs>
              <a:gs pos="79000">
                <a:schemeClr val="tx1">
                  <a:lumMod val="90000"/>
                  <a:lumOff val="10000"/>
                </a:schemeClr>
              </a:gs>
              <a:gs pos="100000">
                <a:schemeClr val="tx1">
                  <a:lumMod val="38269"/>
                  <a:lumOff val="61731"/>
                  <a:alpha val="41000"/>
                </a:schemeClr>
              </a:gs>
            </a:gsLst>
            <a:path path="circle">
              <a:fillToRect l="50000" t="50000" r="50000" b="50000"/>
            </a:path>
            <a:tileRect/>
          </a:gradFill>
          <a:ln w="508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7" name="PULSARA ONE">
            <a:extLst>
              <a:ext uri="{FF2B5EF4-FFF2-40B4-BE49-F238E27FC236}">
                <a16:creationId xmlns:a16="http://schemas.microsoft.com/office/drawing/2014/main" id="{2DCE0EDF-A37F-3C77-AD5C-EDD33A133AFA}"/>
              </a:ext>
            </a:extLst>
          </p:cNvPr>
          <p:cNvGrpSpPr/>
          <p:nvPr/>
        </p:nvGrpSpPr>
        <p:grpSpPr>
          <a:xfrm>
            <a:off x="7736280" y="3097439"/>
            <a:ext cx="2941369" cy="9969962"/>
            <a:chOff x="7736280" y="3097439"/>
            <a:chExt cx="2941369" cy="9969962"/>
          </a:xfrm>
        </p:grpSpPr>
        <p:sp>
          <p:nvSpPr>
            <p:cNvPr id="247" name="Rectangle: Rounded Corners 2">
              <a:extLst>
                <a:ext uri="{FF2B5EF4-FFF2-40B4-BE49-F238E27FC236}">
                  <a16:creationId xmlns:a16="http://schemas.microsoft.com/office/drawing/2014/main" id="{D735B20F-2BA6-FD08-B450-0C397570EBE7}"/>
                </a:ext>
              </a:extLst>
            </p:cNvPr>
            <p:cNvSpPr/>
            <p:nvPr/>
          </p:nvSpPr>
          <p:spPr>
            <a:xfrm>
              <a:off x="7751569" y="3097439"/>
              <a:ext cx="2926080" cy="9969962"/>
            </a:xfrm>
            <a:prstGeom prst="roundRect">
              <a:avLst>
                <a:gd name="adj" fmla="val 15479"/>
              </a:avLst>
            </a:prstGeom>
            <a:solidFill>
              <a:srgbClr val="20525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48" name="Rectangle 247">
              <a:extLst>
                <a:ext uri="{FF2B5EF4-FFF2-40B4-BE49-F238E27FC236}">
                  <a16:creationId xmlns:a16="http://schemas.microsoft.com/office/drawing/2014/main" id="{8C22F6AE-1003-067C-C27E-3476BEBEBBBA}"/>
                </a:ext>
              </a:extLst>
            </p:cNvPr>
            <p:cNvSpPr/>
            <p:nvPr/>
          </p:nvSpPr>
          <p:spPr>
            <a:xfrm>
              <a:off x="7751569"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dirty="0"/>
                <a:t>Always Free to Everyone</a:t>
              </a:r>
            </a:p>
          </p:txBody>
        </p:sp>
        <p:sp>
          <p:nvSpPr>
            <p:cNvPr id="250" name="white center section">
              <a:extLst>
                <a:ext uri="{FF2B5EF4-FFF2-40B4-BE49-F238E27FC236}">
                  <a16:creationId xmlns:a16="http://schemas.microsoft.com/office/drawing/2014/main" id="{7BA455DB-6F46-5401-681B-1B571E06D57A}"/>
                </a:ext>
              </a:extLst>
            </p:cNvPr>
            <p:cNvSpPr/>
            <p:nvPr/>
          </p:nvSpPr>
          <p:spPr>
            <a:xfrm>
              <a:off x="7736280" y="5554065"/>
              <a:ext cx="2941369"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Calibri Light" panose="020F0302020204030204" pitchFamily="34" charset="0"/>
                </a:rPr>
                <a:t>v</a:t>
              </a:r>
            </a:p>
          </p:txBody>
        </p:sp>
        <p:sp>
          <p:nvSpPr>
            <p:cNvPr id="249" name="TextBox 248">
              <a:extLst>
                <a:ext uri="{FF2B5EF4-FFF2-40B4-BE49-F238E27FC236}">
                  <a16:creationId xmlns:a16="http://schemas.microsoft.com/office/drawing/2014/main" id="{BEE7D7B9-FB74-1E39-C5A4-E43504D5C12F}"/>
                </a:ext>
              </a:extLst>
            </p:cNvPr>
            <p:cNvSpPr txBox="1"/>
            <p:nvPr/>
          </p:nvSpPr>
          <p:spPr>
            <a:xfrm>
              <a:off x="7751569" y="3937478"/>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ONE</a:t>
              </a:r>
            </a:p>
          </p:txBody>
        </p:sp>
        <p:sp>
          <p:nvSpPr>
            <p:cNvPr id="254" name="Isosceles Triangle 6">
              <a:extLst>
                <a:ext uri="{FF2B5EF4-FFF2-40B4-BE49-F238E27FC236}">
                  <a16:creationId xmlns:a16="http://schemas.microsoft.com/office/drawing/2014/main" id="{205FC69D-D273-9E2B-8294-49D0172B4AD5}"/>
                </a:ext>
              </a:extLst>
            </p:cNvPr>
            <p:cNvSpPr/>
            <p:nvPr/>
          </p:nvSpPr>
          <p:spPr>
            <a:xfrm flipV="1">
              <a:off x="8780876" y="5353818"/>
              <a:ext cx="867466" cy="473192"/>
            </a:xfrm>
            <a:prstGeom prst="triangle">
              <a:avLst/>
            </a:prstGeom>
            <a:solidFill>
              <a:srgbClr val="20525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grpSp>
        <p:nvGrpSpPr>
          <p:cNvPr id="613" name="PULSARA MED OPS">
            <a:extLst>
              <a:ext uri="{FF2B5EF4-FFF2-40B4-BE49-F238E27FC236}">
                <a16:creationId xmlns:a16="http://schemas.microsoft.com/office/drawing/2014/main" id="{E34A19D5-3915-A742-595B-0FCDCBE50234}"/>
              </a:ext>
            </a:extLst>
          </p:cNvPr>
          <p:cNvGrpSpPr/>
          <p:nvPr/>
        </p:nvGrpSpPr>
        <p:grpSpPr>
          <a:xfrm>
            <a:off x="10773067" y="3097439"/>
            <a:ext cx="2964890" cy="9969962"/>
            <a:chOff x="10773067" y="3097439"/>
            <a:chExt cx="2964890" cy="9969962"/>
          </a:xfrm>
        </p:grpSpPr>
        <p:grpSp>
          <p:nvGrpSpPr>
            <p:cNvPr id="612" name="PULSARA MED OPS">
              <a:extLst>
                <a:ext uri="{FF2B5EF4-FFF2-40B4-BE49-F238E27FC236}">
                  <a16:creationId xmlns:a16="http://schemas.microsoft.com/office/drawing/2014/main" id="{BD5CA3AE-3684-D8B6-DC07-59AD35774466}"/>
                </a:ext>
              </a:extLst>
            </p:cNvPr>
            <p:cNvGrpSpPr/>
            <p:nvPr/>
          </p:nvGrpSpPr>
          <p:grpSpPr>
            <a:xfrm>
              <a:off x="10773067" y="3097439"/>
              <a:ext cx="2964890" cy="9969962"/>
              <a:chOff x="10773067" y="3097439"/>
              <a:chExt cx="2964890" cy="9969962"/>
            </a:xfrm>
          </p:grpSpPr>
          <p:sp>
            <p:nvSpPr>
              <p:cNvPr id="233" name="Rectangle: Rounded Corners 2">
                <a:extLst>
                  <a:ext uri="{FF2B5EF4-FFF2-40B4-BE49-F238E27FC236}">
                    <a16:creationId xmlns:a16="http://schemas.microsoft.com/office/drawing/2014/main" id="{F65C03F1-67FF-9CF9-B341-8240EB499B45}"/>
                  </a:ext>
                </a:extLst>
              </p:cNvPr>
              <p:cNvSpPr/>
              <p:nvPr/>
            </p:nvSpPr>
            <p:spPr>
              <a:xfrm>
                <a:off x="10795177" y="3097439"/>
                <a:ext cx="2926080" cy="9969962"/>
              </a:xfrm>
              <a:prstGeom prst="roundRect">
                <a:avLst>
                  <a:gd name="adj" fmla="val 13334"/>
                </a:avLst>
              </a:prstGeom>
              <a:solidFill>
                <a:srgbClr val="53C3C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4" name="Rectangle 233">
                <a:extLst>
                  <a:ext uri="{FF2B5EF4-FFF2-40B4-BE49-F238E27FC236}">
                    <a16:creationId xmlns:a16="http://schemas.microsoft.com/office/drawing/2014/main" id="{3ADF322D-D6C1-E03D-A9BC-AB25B78E4B61}"/>
                  </a:ext>
                </a:extLst>
              </p:cNvPr>
              <p:cNvSpPr/>
              <p:nvPr/>
            </p:nvSpPr>
            <p:spPr>
              <a:xfrm>
                <a:off x="10795177"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Free to Hospitals in MED OPS Regions</a:t>
                </a:r>
              </a:p>
            </p:txBody>
          </p:sp>
          <p:sp>
            <p:nvSpPr>
              <p:cNvPr id="235" name="TextBox 234">
                <a:extLst>
                  <a:ext uri="{FF2B5EF4-FFF2-40B4-BE49-F238E27FC236}">
                    <a16:creationId xmlns:a16="http://schemas.microsoft.com/office/drawing/2014/main" id="{A24422F3-1352-8EE2-BED8-4354D89F6425}"/>
                  </a:ext>
                </a:extLst>
              </p:cNvPr>
              <p:cNvSpPr txBox="1"/>
              <p:nvPr/>
            </p:nvSpPr>
            <p:spPr>
              <a:xfrm>
                <a:off x="10795177" y="3981020"/>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MED</a:t>
                </a:r>
                <a:r>
                  <a:rPr lang="en-US" sz="4000" b="1" spc="-400"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a:t>
                </a: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OPS</a:t>
                </a:r>
              </a:p>
            </p:txBody>
          </p:sp>
          <p:sp>
            <p:nvSpPr>
              <p:cNvPr id="236" name="white center section">
                <a:extLst>
                  <a:ext uri="{FF2B5EF4-FFF2-40B4-BE49-F238E27FC236}">
                    <a16:creationId xmlns:a16="http://schemas.microsoft.com/office/drawing/2014/main" id="{75065945-6D9F-52E1-14D0-95AE5704B967}"/>
                  </a:ext>
                </a:extLst>
              </p:cNvPr>
              <p:cNvSpPr/>
              <p:nvPr/>
            </p:nvSpPr>
            <p:spPr>
              <a:xfrm>
                <a:off x="10773067" y="5554065"/>
                <a:ext cx="2964890"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Calibri Light" panose="020F0302020204030204" pitchFamily="34" charset="0"/>
                  </a:rPr>
                  <a:t>v</a:t>
                </a:r>
              </a:p>
            </p:txBody>
          </p:sp>
          <p:sp>
            <p:nvSpPr>
              <p:cNvPr id="240" name="Isosceles Triangle 6">
                <a:extLst>
                  <a:ext uri="{FF2B5EF4-FFF2-40B4-BE49-F238E27FC236}">
                    <a16:creationId xmlns:a16="http://schemas.microsoft.com/office/drawing/2014/main" id="{9EBCA3A1-9121-99FF-D40D-70D832CF339D}"/>
                  </a:ext>
                </a:extLst>
              </p:cNvPr>
              <p:cNvSpPr/>
              <p:nvPr/>
            </p:nvSpPr>
            <p:spPr>
              <a:xfrm flipV="1">
                <a:off x="11824484" y="5353818"/>
                <a:ext cx="867466" cy="473192"/>
              </a:xfrm>
              <a:prstGeom prst="triangle">
                <a:avLst/>
              </a:prstGeom>
              <a:solidFill>
                <a:srgbClr val="53C3C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73" name="send-med">
              <a:extLst>
                <a:ext uri="{FF2B5EF4-FFF2-40B4-BE49-F238E27FC236}">
                  <a16:creationId xmlns:a16="http://schemas.microsoft.com/office/drawing/2014/main" id="{0C69D47C-53E8-D2CB-00B2-A3A0B469A5EB}"/>
                </a:ext>
              </a:extLst>
            </p:cNvPr>
            <p:cNvSpPr/>
            <p:nvPr/>
          </p:nvSpPr>
          <p:spPr>
            <a:xfrm>
              <a:off x="10793159" y="6906531"/>
              <a:ext cx="2939210"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multi-med">
              <a:extLst>
                <a:ext uri="{FF2B5EF4-FFF2-40B4-BE49-F238E27FC236}">
                  <a16:creationId xmlns:a16="http://schemas.microsoft.com/office/drawing/2014/main" id="{14C5388D-2463-FECF-6849-72C0C0B76A39}"/>
                </a:ext>
              </a:extLst>
            </p:cNvPr>
            <p:cNvSpPr/>
            <p:nvPr/>
          </p:nvSpPr>
          <p:spPr>
            <a:xfrm>
              <a:off x="10791501" y="6261463"/>
              <a:ext cx="2941566"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a:extLst>
                <a:ext uri="{FF2B5EF4-FFF2-40B4-BE49-F238E27FC236}">
                  <a16:creationId xmlns:a16="http://schemas.microsoft.com/office/drawing/2014/main" id="{E9B2B288-84FF-60D5-AEF9-77084941E077}"/>
                </a:ext>
              </a:extLst>
            </p:cNvPr>
            <p:cNvGrpSpPr/>
            <p:nvPr/>
          </p:nvGrpSpPr>
          <p:grpSpPr>
            <a:xfrm>
              <a:off x="11594813" y="6298473"/>
              <a:ext cx="1321397" cy="509413"/>
              <a:chOff x="8553911" y="6534485"/>
              <a:chExt cx="1321397" cy="509413"/>
            </a:xfrm>
          </p:grpSpPr>
          <p:sp>
            <p:nvSpPr>
              <p:cNvPr id="453" name="Rounded Rectangle 452">
                <a:extLst>
                  <a:ext uri="{FF2B5EF4-FFF2-40B4-BE49-F238E27FC236}">
                    <a16:creationId xmlns:a16="http://schemas.microsoft.com/office/drawing/2014/main" id="{B1D2FF79-16B8-2D73-9D6E-788F547675FE}"/>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54" name="white checkmark" descr="Checkmark outline">
                <a:extLst>
                  <a:ext uri="{FF2B5EF4-FFF2-40B4-BE49-F238E27FC236}">
                    <a16:creationId xmlns:a16="http://schemas.microsoft.com/office/drawing/2014/main" id="{9BD7B993-98B6-330B-D2C5-82765081A9A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8" name="Group 457">
              <a:extLst>
                <a:ext uri="{FF2B5EF4-FFF2-40B4-BE49-F238E27FC236}">
                  <a16:creationId xmlns:a16="http://schemas.microsoft.com/office/drawing/2014/main" id="{6D7EAF99-71C6-73A8-4C63-AC9EC90FCE94}"/>
                </a:ext>
              </a:extLst>
            </p:cNvPr>
            <p:cNvGrpSpPr/>
            <p:nvPr/>
          </p:nvGrpSpPr>
          <p:grpSpPr>
            <a:xfrm>
              <a:off x="11594813" y="6950146"/>
              <a:ext cx="1321397" cy="509413"/>
              <a:chOff x="8553911" y="6534485"/>
              <a:chExt cx="1321397" cy="509413"/>
            </a:xfrm>
          </p:grpSpPr>
          <p:sp>
            <p:nvSpPr>
              <p:cNvPr id="459" name="Rounded Rectangle 458">
                <a:extLst>
                  <a:ext uri="{FF2B5EF4-FFF2-40B4-BE49-F238E27FC236}">
                    <a16:creationId xmlns:a16="http://schemas.microsoft.com/office/drawing/2014/main" id="{BA5618D6-8453-5C01-FBBB-827670FF3BAD}"/>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0" name="white checkmark" descr="Checkmark outline">
                <a:extLst>
                  <a:ext uri="{FF2B5EF4-FFF2-40B4-BE49-F238E27FC236}">
                    <a16:creationId xmlns:a16="http://schemas.microsoft.com/office/drawing/2014/main" id="{C679C9A2-8048-C195-5CD3-BEA4BBF9DE17}"/>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4" name="PULSARA TRANSF OPS">
            <a:extLst>
              <a:ext uri="{FF2B5EF4-FFF2-40B4-BE49-F238E27FC236}">
                <a16:creationId xmlns:a16="http://schemas.microsoft.com/office/drawing/2014/main" id="{61270CF0-FEDC-912C-A6E2-C33D26FE2C07}"/>
              </a:ext>
            </a:extLst>
          </p:cNvPr>
          <p:cNvGrpSpPr/>
          <p:nvPr/>
        </p:nvGrpSpPr>
        <p:grpSpPr>
          <a:xfrm>
            <a:off x="14120093" y="3632995"/>
            <a:ext cx="3125157" cy="9434405"/>
            <a:chOff x="14120093" y="3632995"/>
            <a:chExt cx="3125157" cy="9434405"/>
          </a:xfrm>
        </p:grpSpPr>
        <p:grpSp>
          <p:nvGrpSpPr>
            <p:cNvPr id="608" name="PULSARA TRANSF OPS">
              <a:extLst>
                <a:ext uri="{FF2B5EF4-FFF2-40B4-BE49-F238E27FC236}">
                  <a16:creationId xmlns:a16="http://schemas.microsoft.com/office/drawing/2014/main" id="{DB7E2B88-AA97-DF6F-8001-274EE7A2F389}"/>
                </a:ext>
              </a:extLst>
            </p:cNvPr>
            <p:cNvGrpSpPr/>
            <p:nvPr/>
          </p:nvGrpSpPr>
          <p:grpSpPr>
            <a:xfrm>
              <a:off x="14121461" y="3632995"/>
              <a:ext cx="3119584" cy="9434405"/>
              <a:chOff x="14121461" y="3632995"/>
              <a:chExt cx="3119584" cy="9434405"/>
            </a:xfrm>
          </p:grpSpPr>
          <p:sp>
            <p:nvSpPr>
              <p:cNvPr id="198" name="Rectangle: Rounded Corners 3">
                <a:extLst>
                  <a:ext uri="{FF2B5EF4-FFF2-40B4-BE49-F238E27FC236}">
                    <a16:creationId xmlns:a16="http://schemas.microsoft.com/office/drawing/2014/main" id="{123D98AA-612E-DE48-D2F8-7016F020CDAB}"/>
                  </a:ext>
                </a:extLst>
              </p:cNvPr>
              <p:cNvSpPr/>
              <p:nvPr/>
            </p:nvSpPr>
            <p:spPr>
              <a:xfrm>
                <a:off x="14218213" y="3632995"/>
                <a:ext cx="2926080" cy="9434405"/>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99" name="TextBox 198">
                <a:extLst>
                  <a:ext uri="{FF2B5EF4-FFF2-40B4-BE49-F238E27FC236}">
                    <a16:creationId xmlns:a16="http://schemas.microsoft.com/office/drawing/2014/main" id="{D218C816-1C3E-20D0-4DE5-A99BD6BDE0A0}"/>
                  </a:ext>
                </a:extLst>
              </p:cNvPr>
              <p:cNvSpPr txBox="1"/>
              <p:nvPr/>
            </p:nvSpPr>
            <p:spPr>
              <a:xfrm>
                <a:off x="14218213" y="4271115"/>
                <a:ext cx="2926080" cy="86177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4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600" b="1" dirty="0">
                    <a:solidFill>
                      <a:schemeClr val="bg1"/>
                    </a:solidFill>
                    <a:latin typeface="Arial-BoldMT"/>
                  </a:rPr>
                  <a:t>TRANSFER OPS</a:t>
                </a:r>
                <a:endParaRPr lang="en-US" sz="2600" b="0" dirty="0">
                  <a:solidFill>
                    <a:schemeClr val="bg1"/>
                  </a:solidFill>
                  <a:latin typeface="ArialMT"/>
                </a:endParaRPr>
              </a:p>
            </p:txBody>
          </p:sp>
          <p:sp>
            <p:nvSpPr>
              <p:cNvPr id="202" name="white center section">
                <a:extLst>
                  <a:ext uri="{FF2B5EF4-FFF2-40B4-BE49-F238E27FC236}">
                    <a16:creationId xmlns:a16="http://schemas.microsoft.com/office/drawing/2014/main" id="{BB009CC8-D8DD-D53B-0BE7-5286E555AB33}"/>
                  </a:ext>
                </a:extLst>
              </p:cNvPr>
              <p:cNvSpPr/>
              <p:nvPr/>
            </p:nvSpPr>
            <p:spPr>
              <a:xfrm>
                <a:off x="14121461" y="5554065"/>
                <a:ext cx="3119584"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451"/>
                  </a:prstClr>
                </a:outerShdw>
              </a:effectLst>
            </p:spPr>
            <p:txBody>
              <a:bodyPr rtlCol="0" anchor="ctr"/>
              <a:lstStyle/>
              <a:p>
                <a:pPr algn="ctr" defTabSz="457200"/>
                <a:endParaRPr lang="en-ID" sz="3600" kern="0">
                  <a:solidFill>
                    <a:prstClr val="white"/>
                  </a:solidFill>
                  <a:latin typeface="Calibri Light" panose="020F0302020204030204" pitchFamily="34" charset="0"/>
                </a:endParaRPr>
              </a:p>
            </p:txBody>
          </p:sp>
          <p:sp>
            <p:nvSpPr>
              <p:cNvPr id="201" name="Rectangle 200">
                <a:extLst>
                  <a:ext uri="{FF2B5EF4-FFF2-40B4-BE49-F238E27FC236}">
                    <a16:creationId xmlns:a16="http://schemas.microsoft.com/office/drawing/2014/main" id="{72521AF1-FD15-44A2-129B-D43FDDE8419F}"/>
                  </a:ext>
                </a:extLst>
              </p:cNvPr>
              <p:cNvSpPr/>
              <p:nvPr/>
            </p:nvSpPr>
            <p:spPr>
              <a:xfrm>
                <a:off x="14218213"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dirty="0"/>
                  <a:t>Adds </a:t>
                </a:r>
              </a:p>
              <a:p>
                <a:pPr algn="ctr"/>
                <a:r>
                  <a:rPr lang="en-US" sz="1800" b="1" dirty="0"/>
                  <a:t>Consultants</a:t>
                </a:r>
              </a:p>
            </p:txBody>
          </p:sp>
          <p:sp>
            <p:nvSpPr>
              <p:cNvPr id="219" name="Isosceles Triangle 6">
                <a:extLst>
                  <a:ext uri="{FF2B5EF4-FFF2-40B4-BE49-F238E27FC236}">
                    <a16:creationId xmlns:a16="http://schemas.microsoft.com/office/drawing/2014/main" id="{C2F45EEF-5993-1E9E-1636-6C16069C6826}"/>
                  </a:ext>
                </a:extLst>
              </p:cNvPr>
              <p:cNvSpPr/>
              <p:nvPr/>
            </p:nvSpPr>
            <p:spPr>
              <a:xfrm flipV="1">
                <a:off x="15247520" y="5363721"/>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81" name="send-transf">
              <a:extLst>
                <a:ext uri="{FF2B5EF4-FFF2-40B4-BE49-F238E27FC236}">
                  <a16:creationId xmlns:a16="http://schemas.microsoft.com/office/drawing/2014/main" id="{AF878588-6A5A-E938-9E06-449BB1E20C99}"/>
                </a:ext>
              </a:extLst>
            </p:cNvPr>
            <p:cNvSpPr/>
            <p:nvPr/>
          </p:nvSpPr>
          <p:spPr>
            <a:xfrm>
              <a:off x="14123707" y="6906531"/>
              <a:ext cx="3118485"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multi-transf">
              <a:extLst>
                <a:ext uri="{FF2B5EF4-FFF2-40B4-BE49-F238E27FC236}">
                  <a16:creationId xmlns:a16="http://schemas.microsoft.com/office/drawing/2014/main" id="{1FB6F8E9-9051-3DD6-D209-82626C81C619}"/>
                </a:ext>
              </a:extLst>
            </p:cNvPr>
            <p:cNvSpPr/>
            <p:nvPr/>
          </p:nvSpPr>
          <p:spPr>
            <a:xfrm>
              <a:off x="14121948" y="6261463"/>
              <a:ext cx="3120985"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state-transf">
              <a:extLst>
                <a:ext uri="{FF2B5EF4-FFF2-40B4-BE49-F238E27FC236}">
                  <a16:creationId xmlns:a16="http://schemas.microsoft.com/office/drawing/2014/main" id="{691D1116-9794-2B86-5FBC-D29EE2A9A367}"/>
                </a:ext>
              </a:extLst>
            </p:cNvPr>
            <p:cNvSpPr/>
            <p:nvPr/>
          </p:nvSpPr>
          <p:spPr>
            <a:xfrm>
              <a:off x="14121948" y="7551599"/>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eive-transf">
              <a:extLst>
                <a:ext uri="{FF2B5EF4-FFF2-40B4-BE49-F238E27FC236}">
                  <a16:creationId xmlns:a16="http://schemas.microsoft.com/office/drawing/2014/main" id="{DA59E062-0EE7-A3D3-EF4D-19268D4AD161}"/>
                </a:ext>
              </a:extLst>
            </p:cNvPr>
            <p:cNvSpPr/>
            <p:nvPr/>
          </p:nvSpPr>
          <p:spPr>
            <a:xfrm>
              <a:off x="14120093" y="8466085"/>
              <a:ext cx="31251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472">
              <a:extLst>
                <a:ext uri="{FF2B5EF4-FFF2-40B4-BE49-F238E27FC236}">
                  <a16:creationId xmlns:a16="http://schemas.microsoft.com/office/drawing/2014/main" id="{F9F8CAF5-5357-40EB-149F-99E8F4C1580D}"/>
                </a:ext>
              </a:extLst>
            </p:cNvPr>
            <p:cNvGrpSpPr/>
            <p:nvPr/>
          </p:nvGrpSpPr>
          <p:grpSpPr>
            <a:xfrm>
              <a:off x="15727308" y="7725366"/>
              <a:ext cx="1321397" cy="509413"/>
              <a:chOff x="8553911" y="6534485"/>
              <a:chExt cx="1321397" cy="509413"/>
            </a:xfrm>
          </p:grpSpPr>
          <p:sp>
            <p:nvSpPr>
              <p:cNvPr id="474" name="Rounded Rectangle 473">
                <a:extLst>
                  <a:ext uri="{FF2B5EF4-FFF2-40B4-BE49-F238E27FC236}">
                    <a16:creationId xmlns:a16="http://schemas.microsoft.com/office/drawing/2014/main" id="{0D5D69CD-DB93-94A6-9210-B2B684B3F14C}"/>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5" name="white checkmark" descr="Checkmark outline">
                <a:extLst>
                  <a:ext uri="{FF2B5EF4-FFF2-40B4-BE49-F238E27FC236}">
                    <a16:creationId xmlns:a16="http://schemas.microsoft.com/office/drawing/2014/main" id="{51F2227D-280B-68D5-0AA1-DCF2A0FAA060}"/>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6" name="Group 475">
              <a:extLst>
                <a:ext uri="{FF2B5EF4-FFF2-40B4-BE49-F238E27FC236}">
                  <a16:creationId xmlns:a16="http://schemas.microsoft.com/office/drawing/2014/main" id="{42B6D254-EC7B-D39A-420E-3E5612A7ADFD}"/>
                </a:ext>
              </a:extLst>
            </p:cNvPr>
            <p:cNvGrpSpPr/>
            <p:nvPr/>
          </p:nvGrpSpPr>
          <p:grpSpPr>
            <a:xfrm>
              <a:off x="15727308" y="8497737"/>
              <a:ext cx="1321397" cy="509413"/>
              <a:chOff x="8553911" y="6534485"/>
              <a:chExt cx="1321397" cy="509413"/>
            </a:xfrm>
          </p:grpSpPr>
          <p:sp>
            <p:nvSpPr>
              <p:cNvPr id="477" name="Rounded Rectangle 476">
                <a:extLst>
                  <a:ext uri="{FF2B5EF4-FFF2-40B4-BE49-F238E27FC236}">
                    <a16:creationId xmlns:a16="http://schemas.microsoft.com/office/drawing/2014/main" id="{6A41A952-30D8-3047-FE67-46869B1669F9}"/>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8" name="white checkmark" descr="Checkmark outline">
                <a:extLst>
                  <a:ext uri="{FF2B5EF4-FFF2-40B4-BE49-F238E27FC236}">
                    <a16:creationId xmlns:a16="http://schemas.microsoft.com/office/drawing/2014/main" id="{9F16B3C9-810E-4572-8227-4DD9A79612C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1" name="Group 490">
              <a:extLst>
                <a:ext uri="{FF2B5EF4-FFF2-40B4-BE49-F238E27FC236}">
                  <a16:creationId xmlns:a16="http://schemas.microsoft.com/office/drawing/2014/main" id="{DE026D1E-F4CA-8F7B-DB06-A7A58700F87C}"/>
                </a:ext>
              </a:extLst>
            </p:cNvPr>
            <p:cNvGrpSpPr/>
            <p:nvPr/>
          </p:nvGrpSpPr>
          <p:grpSpPr>
            <a:xfrm>
              <a:off x="14304908" y="8497737"/>
              <a:ext cx="1321397" cy="509413"/>
              <a:chOff x="8553911" y="6534485"/>
              <a:chExt cx="1321397" cy="509413"/>
            </a:xfrm>
          </p:grpSpPr>
          <p:sp>
            <p:nvSpPr>
              <p:cNvPr id="492" name="Rounded Rectangle 491">
                <a:extLst>
                  <a:ext uri="{FF2B5EF4-FFF2-40B4-BE49-F238E27FC236}">
                    <a16:creationId xmlns:a16="http://schemas.microsoft.com/office/drawing/2014/main" id="{A3292D4A-8D66-0DAA-94A4-3F2E014AA568}"/>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3" name="white checkmark" descr="Checkmark outline">
                <a:extLst>
                  <a:ext uri="{FF2B5EF4-FFF2-40B4-BE49-F238E27FC236}">
                    <a16:creationId xmlns:a16="http://schemas.microsoft.com/office/drawing/2014/main" id="{3037E648-86B1-3358-DA87-8B308C22C27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7" name="Group 466">
              <a:extLst>
                <a:ext uri="{FF2B5EF4-FFF2-40B4-BE49-F238E27FC236}">
                  <a16:creationId xmlns:a16="http://schemas.microsoft.com/office/drawing/2014/main" id="{76C29D2A-27E9-B62C-D742-39B86BAD63EF}"/>
                </a:ext>
              </a:extLst>
            </p:cNvPr>
            <p:cNvGrpSpPr/>
            <p:nvPr/>
          </p:nvGrpSpPr>
          <p:grpSpPr>
            <a:xfrm>
              <a:off x="15727308" y="6298473"/>
              <a:ext cx="1321397" cy="509413"/>
              <a:chOff x="8553911" y="6534485"/>
              <a:chExt cx="1321397" cy="509413"/>
            </a:xfrm>
          </p:grpSpPr>
          <p:sp>
            <p:nvSpPr>
              <p:cNvPr id="468" name="Rounded Rectangle 467">
                <a:extLst>
                  <a:ext uri="{FF2B5EF4-FFF2-40B4-BE49-F238E27FC236}">
                    <a16:creationId xmlns:a16="http://schemas.microsoft.com/office/drawing/2014/main" id="{6945B3DC-DF3C-C577-B89C-3CCDB992A6DD}"/>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9" name="white checkmark" descr="Checkmark outline">
                <a:extLst>
                  <a:ext uri="{FF2B5EF4-FFF2-40B4-BE49-F238E27FC236}">
                    <a16:creationId xmlns:a16="http://schemas.microsoft.com/office/drawing/2014/main" id="{89BE73CD-72FE-850B-4DBB-BB0CBE9FCBF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2" name="Group 481">
              <a:extLst>
                <a:ext uri="{FF2B5EF4-FFF2-40B4-BE49-F238E27FC236}">
                  <a16:creationId xmlns:a16="http://schemas.microsoft.com/office/drawing/2014/main" id="{34606613-B6AC-948C-AEC0-E0E479366357}"/>
                </a:ext>
              </a:extLst>
            </p:cNvPr>
            <p:cNvGrpSpPr/>
            <p:nvPr/>
          </p:nvGrpSpPr>
          <p:grpSpPr>
            <a:xfrm>
              <a:off x="14304908" y="6298473"/>
              <a:ext cx="1321397" cy="509413"/>
              <a:chOff x="8553911" y="6534485"/>
              <a:chExt cx="1321397" cy="509413"/>
            </a:xfrm>
          </p:grpSpPr>
          <p:sp>
            <p:nvSpPr>
              <p:cNvPr id="483" name="Rounded Rectangle 482">
                <a:extLst>
                  <a:ext uri="{FF2B5EF4-FFF2-40B4-BE49-F238E27FC236}">
                    <a16:creationId xmlns:a16="http://schemas.microsoft.com/office/drawing/2014/main" id="{5D1AD1F9-829F-1C41-8513-120570B332C1}"/>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4" name="white checkmark" descr="Checkmark outline">
                <a:extLst>
                  <a:ext uri="{FF2B5EF4-FFF2-40B4-BE49-F238E27FC236}">
                    <a16:creationId xmlns:a16="http://schemas.microsoft.com/office/drawing/2014/main" id="{5A2E0A61-27A3-CE34-D514-D62AD0628AB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0" name="Group 469">
              <a:extLst>
                <a:ext uri="{FF2B5EF4-FFF2-40B4-BE49-F238E27FC236}">
                  <a16:creationId xmlns:a16="http://schemas.microsoft.com/office/drawing/2014/main" id="{1D1ACDD4-725A-B58E-DE1E-F918556F4975}"/>
                </a:ext>
              </a:extLst>
            </p:cNvPr>
            <p:cNvGrpSpPr/>
            <p:nvPr/>
          </p:nvGrpSpPr>
          <p:grpSpPr>
            <a:xfrm>
              <a:off x="15727308" y="6950146"/>
              <a:ext cx="1321397" cy="509413"/>
              <a:chOff x="8553911" y="6534485"/>
              <a:chExt cx="1321397" cy="509413"/>
            </a:xfrm>
          </p:grpSpPr>
          <p:sp>
            <p:nvSpPr>
              <p:cNvPr id="471" name="Rounded Rectangle 470">
                <a:extLst>
                  <a:ext uri="{FF2B5EF4-FFF2-40B4-BE49-F238E27FC236}">
                    <a16:creationId xmlns:a16="http://schemas.microsoft.com/office/drawing/2014/main" id="{CE24AB5E-6106-6E2D-D847-688B406B91E4}"/>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2" name="white checkmark" descr="Checkmark outline">
                <a:extLst>
                  <a:ext uri="{FF2B5EF4-FFF2-40B4-BE49-F238E27FC236}">
                    <a16:creationId xmlns:a16="http://schemas.microsoft.com/office/drawing/2014/main" id="{7F8DE399-7220-E807-DE35-EB937F8C45F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5" name="Group 484">
              <a:extLst>
                <a:ext uri="{FF2B5EF4-FFF2-40B4-BE49-F238E27FC236}">
                  <a16:creationId xmlns:a16="http://schemas.microsoft.com/office/drawing/2014/main" id="{A578E33F-FF65-3BEB-DCFB-26FBD4C5DD16}"/>
                </a:ext>
              </a:extLst>
            </p:cNvPr>
            <p:cNvGrpSpPr/>
            <p:nvPr/>
          </p:nvGrpSpPr>
          <p:grpSpPr>
            <a:xfrm>
              <a:off x="14304908" y="6950146"/>
              <a:ext cx="1321397" cy="509413"/>
              <a:chOff x="8553911" y="6534485"/>
              <a:chExt cx="1321397" cy="509413"/>
            </a:xfrm>
          </p:grpSpPr>
          <p:sp>
            <p:nvSpPr>
              <p:cNvPr id="486" name="Rounded Rectangle 485">
                <a:extLst>
                  <a:ext uri="{FF2B5EF4-FFF2-40B4-BE49-F238E27FC236}">
                    <a16:creationId xmlns:a16="http://schemas.microsoft.com/office/drawing/2014/main" id="{0FE216C1-8B94-77F6-B35D-4639E491CB99}"/>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7" name="white checkmark" descr="Checkmark outline">
                <a:extLst>
                  <a:ext uri="{FF2B5EF4-FFF2-40B4-BE49-F238E27FC236}">
                    <a16:creationId xmlns:a16="http://schemas.microsoft.com/office/drawing/2014/main" id="{25C6AB08-6BB9-F72F-CCC5-8A6E9E32D9E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6" name="PULSARA SELECT">
            <a:extLst>
              <a:ext uri="{FF2B5EF4-FFF2-40B4-BE49-F238E27FC236}">
                <a16:creationId xmlns:a16="http://schemas.microsoft.com/office/drawing/2014/main" id="{641FC0F4-E712-AAAB-88EA-1021D800463A}"/>
              </a:ext>
            </a:extLst>
          </p:cNvPr>
          <p:cNvGrpSpPr/>
          <p:nvPr/>
        </p:nvGrpSpPr>
        <p:grpSpPr>
          <a:xfrm>
            <a:off x="17328484" y="3632995"/>
            <a:ext cx="3118104" cy="9434405"/>
            <a:chOff x="17328484" y="3632995"/>
            <a:chExt cx="3118104" cy="9434405"/>
          </a:xfrm>
        </p:grpSpPr>
        <p:grpSp>
          <p:nvGrpSpPr>
            <p:cNvPr id="609" name="PULSARA SELECT">
              <a:extLst>
                <a:ext uri="{FF2B5EF4-FFF2-40B4-BE49-F238E27FC236}">
                  <a16:creationId xmlns:a16="http://schemas.microsoft.com/office/drawing/2014/main" id="{FEC81A26-1CB7-ADD8-04CF-B69E91674A1C}"/>
                </a:ext>
              </a:extLst>
            </p:cNvPr>
            <p:cNvGrpSpPr/>
            <p:nvPr/>
          </p:nvGrpSpPr>
          <p:grpSpPr>
            <a:xfrm>
              <a:off x="17328484" y="3632995"/>
              <a:ext cx="3118104" cy="9434405"/>
              <a:chOff x="17328484" y="3632995"/>
              <a:chExt cx="3118104" cy="9434405"/>
            </a:xfrm>
          </p:grpSpPr>
          <p:sp>
            <p:nvSpPr>
              <p:cNvPr id="55" name="Rectangle: Rounded Corners 3">
                <a:extLst>
                  <a:ext uri="{FF2B5EF4-FFF2-40B4-BE49-F238E27FC236}">
                    <a16:creationId xmlns:a16="http://schemas.microsoft.com/office/drawing/2014/main" id="{F2C76910-6ED9-5622-3F07-DE6311BF4956}"/>
                  </a:ext>
                </a:extLst>
              </p:cNvPr>
              <p:cNvSpPr/>
              <p:nvPr/>
            </p:nvSpPr>
            <p:spPr>
              <a:xfrm>
                <a:off x="17424496" y="3632995"/>
                <a:ext cx="2926080" cy="9434405"/>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56" name="TextBox 55">
                <a:extLst>
                  <a:ext uri="{FF2B5EF4-FFF2-40B4-BE49-F238E27FC236}">
                    <a16:creationId xmlns:a16="http://schemas.microsoft.com/office/drawing/2014/main" id="{96B9A9B4-7888-ABC5-C467-7F6AB9670EA0}"/>
                  </a:ext>
                </a:extLst>
              </p:cNvPr>
              <p:cNvSpPr txBox="1"/>
              <p:nvPr/>
            </p:nvSpPr>
            <p:spPr>
              <a:xfrm>
                <a:off x="17424496" y="4339719"/>
                <a:ext cx="2926080" cy="8125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4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600" b="1" dirty="0">
                    <a:solidFill>
                      <a:schemeClr val="bg1"/>
                    </a:solidFill>
                    <a:latin typeface="Arial-BoldMT"/>
                  </a:rPr>
                  <a:t>SELECT</a:t>
                </a:r>
                <a:endParaRPr lang="en-US" sz="2600" b="0" dirty="0">
                  <a:solidFill>
                    <a:schemeClr val="bg1"/>
                  </a:solidFill>
                  <a:latin typeface="ArialMT"/>
                </a:endParaRPr>
              </a:p>
            </p:txBody>
          </p:sp>
          <p:sp>
            <p:nvSpPr>
              <p:cNvPr id="57" name="Rectangle 56">
                <a:extLst>
                  <a:ext uri="{FF2B5EF4-FFF2-40B4-BE49-F238E27FC236}">
                    <a16:creationId xmlns:a16="http://schemas.microsoft.com/office/drawing/2014/main" id="{57F3F6DB-E005-67CE-0169-BEA258CBA881}"/>
                  </a:ext>
                </a:extLst>
              </p:cNvPr>
              <p:cNvSpPr/>
              <p:nvPr/>
            </p:nvSpPr>
            <p:spPr>
              <a:xfrm>
                <a:off x="17424496" y="12038912"/>
                <a:ext cx="2926080"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Adds 1-2 </a:t>
                </a:r>
              </a:p>
              <a:p>
                <a:pPr algn="ctr"/>
                <a:r>
                  <a:rPr lang="en-US" b="1" dirty="0"/>
                  <a:t>Patient Types</a:t>
                </a:r>
              </a:p>
            </p:txBody>
          </p:sp>
          <p:sp>
            <p:nvSpPr>
              <p:cNvPr id="58" name="white center section">
                <a:extLst>
                  <a:ext uri="{FF2B5EF4-FFF2-40B4-BE49-F238E27FC236}">
                    <a16:creationId xmlns:a16="http://schemas.microsoft.com/office/drawing/2014/main" id="{41AC473C-4AF6-39C7-9FBC-D9A41E40DE8B}"/>
                  </a:ext>
                </a:extLst>
              </p:cNvPr>
              <p:cNvSpPr/>
              <p:nvPr/>
            </p:nvSpPr>
            <p:spPr>
              <a:xfrm>
                <a:off x="17328484" y="5554065"/>
                <a:ext cx="3118104"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168"/>
                  </a:prstClr>
                </a:outerShdw>
              </a:effectLst>
            </p:spPr>
            <p:txBody>
              <a:bodyPr rtlCol="0" anchor="ctr"/>
              <a:lstStyle/>
              <a:p>
                <a:pPr algn="ctr" defTabSz="457200"/>
                <a:endParaRPr lang="en-ID" sz="3600" kern="0">
                  <a:solidFill>
                    <a:prstClr val="white"/>
                  </a:solidFill>
                  <a:latin typeface="Calibri Light" panose="020F0302020204030204" pitchFamily="34" charset="0"/>
                </a:endParaRPr>
              </a:p>
            </p:txBody>
          </p:sp>
          <p:sp>
            <p:nvSpPr>
              <p:cNvPr id="61" name="Isosceles Triangle 6">
                <a:extLst>
                  <a:ext uri="{FF2B5EF4-FFF2-40B4-BE49-F238E27FC236}">
                    <a16:creationId xmlns:a16="http://schemas.microsoft.com/office/drawing/2014/main" id="{64733DD9-4BA6-C026-716E-A85D178B2ED3}"/>
                  </a:ext>
                </a:extLst>
              </p:cNvPr>
              <p:cNvSpPr/>
              <p:nvPr/>
            </p:nvSpPr>
            <p:spPr>
              <a:xfrm flipV="1">
                <a:off x="18453803" y="5363721"/>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89" name="send-select">
              <a:extLst>
                <a:ext uri="{FF2B5EF4-FFF2-40B4-BE49-F238E27FC236}">
                  <a16:creationId xmlns:a16="http://schemas.microsoft.com/office/drawing/2014/main" id="{5A7A912C-4AB6-CD21-E824-632F59379D72}"/>
                </a:ext>
              </a:extLst>
            </p:cNvPr>
            <p:cNvSpPr/>
            <p:nvPr/>
          </p:nvSpPr>
          <p:spPr>
            <a:xfrm>
              <a:off x="17338529" y="6906531"/>
              <a:ext cx="3105014"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multi-sel">
              <a:extLst>
                <a:ext uri="{FF2B5EF4-FFF2-40B4-BE49-F238E27FC236}">
                  <a16:creationId xmlns:a16="http://schemas.microsoft.com/office/drawing/2014/main" id="{B5D38FA8-638A-480D-4105-2965112621DE}"/>
                </a:ext>
              </a:extLst>
            </p:cNvPr>
            <p:cNvSpPr/>
            <p:nvPr/>
          </p:nvSpPr>
          <p:spPr>
            <a:xfrm>
              <a:off x="17336778" y="6261463"/>
              <a:ext cx="3107503" cy="574148"/>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state-select">
              <a:extLst>
                <a:ext uri="{FF2B5EF4-FFF2-40B4-BE49-F238E27FC236}">
                  <a16:creationId xmlns:a16="http://schemas.microsoft.com/office/drawing/2014/main" id="{35D82CF7-9AF2-BD1F-14AB-7B4F0154A04F}"/>
                </a:ext>
              </a:extLst>
            </p:cNvPr>
            <p:cNvSpPr/>
            <p:nvPr/>
          </p:nvSpPr>
          <p:spPr>
            <a:xfrm>
              <a:off x="17336778" y="7551599"/>
              <a:ext cx="3107503" cy="843566"/>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eceive-select">
              <a:extLst>
                <a:ext uri="{FF2B5EF4-FFF2-40B4-BE49-F238E27FC236}">
                  <a16:creationId xmlns:a16="http://schemas.microsoft.com/office/drawing/2014/main" id="{15B4C42E-1D8A-1F5B-55B2-EEBF6D06610E}"/>
                </a:ext>
              </a:extLst>
            </p:cNvPr>
            <p:cNvSpPr/>
            <p:nvPr/>
          </p:nvSpPr>
          <p:spPr>
            <a:xfrm>
              <a:off x="17334931" y="8466085"/>
              <a:ext cx="31116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add-phys-consult-for-select">
              <a:extLst>
                <a:ext uri="{FF2B5EF4-FFF2-40B4-BE49-F238E27FC236}">
                  <a16:creationId xmlns:a16="http://schemas.microsoft.com/office/drawing/2014/main" id="{F9233952-E5BF-3E68-7DB3-E3592CD4BC89}"/>
                </a:ext>
              </a:extLst>
            </p:cNvPr>
            <p:cNvSpPr/>
            <p:nvPr/>
          </p:nvSpPr>
          <p:spPr>
            <a:xfrm>
              <a:off x="17336778" y="9111153"/>
              <a:ext cx="3107503" cy="843566"/>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502">
              <a:extLst>
                <a:ext uri="{FF2B5EF4-FFF2-40B4-BE49-F238E27FC236}">
                  <a16:creationId xmlns:a16="http://schemas.microsoft.com/office/drawing/2014/main" id="{6824B843-775F-CCCF-44E0-99B21BFCC7C6}"/>
                </a:ext>
              </a:extLst>
            </p:cNvPr>
            <p:cNvGrpSpPr/>
            <p:nvPr/>
          </p:nvGrpSpPr>
          <p:grpSpPr>
            <a:xfrm>
              <a:off x="18944064" y="7725366"/>
              <a:ext cx="1321397" cy="509413"/>
              <a:chOff x="8509307" y="6534485"/>
              <a:chExt cx="1321397" cy="509413"/>
            </a:xfrm>
          </p:grpSpPr>
          <p:sp>
            <p:nvSpPr>
              <p:cNvPr id="504" name="Rounded Rectangle 503">
                <a:extLst>
                  <a:ext uri="{FF2B5EF4-FFF2-40B4-BE49-F238E27FC236}">
                    <a16:creationId xmlns:a16="http://schemas.microsoft.com/office/drawing/2014/main" id="{85471668-3AE5-195E-2BD2-230F275AFEBD}"/>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5" name="white checkmark" descr="Checkmark outline">
                <a:extLst>
                  <a:ext uri="{FF2B5EF4-FFF2-40B4-BE49-F238E27FC236}">
                    <a16:creationId xmlns:a16="http://schemas.microsoft.com/office/drawing/2014/main" id="{AB8C2808-0994-32EE-5E5D-379645105F5D}"/>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2" name="Group 511">
              <a:extLst>
                <a:ext uri="{FF2B5EF4-FFF2-40B4-BE49-F238E27FC236}">
                  <a16:creationId xmlns:a16="http://schemas.microsoft.com/office/drawing/2014/main" id="{D49E5F15-B579-179A-CBEB-39877A4BC13F}"/>
                </a:ext>
              </a:extLst>
            </p:cNvPr>
            <p:cNvGrpSpPr/>
            <p:nvPr/>
          </p:nvGrpSpPr>
          <p:grpSpPr>
            <a:xfrm>
              <a:off x="17536854" y="8497737"/>
              <a:ext cx="1321397" cy="509413"/>
              <a:chOff x="17511015" y="8002385"/>
              <a:chExt cx="1321397" cy="509413"/>
            </a:xfrm>
          </p:grpSpPr>
          <p:sp>
            <p:nvSpPr>
              <p:cNvPr id="513" name="Rounded Rectangle 512">
                <a:extLst>
                  <a:ext uri="{FF2B5EF4-FFF2-40B4-BE49-F238E27FC236}">
                    <a16:creationId xmlns:a16="http://schemas.microsoft.com/office/drawing/2014/main" id="{450C2061-95CD-654A-6C39-6EC04D12691E}"/>
                  </a:ext>
                </a:extLst>
              </p:cNvPr>
              <p:cNvSpPr/>
              <p:nvPr/>
            </p:nvSpPr>
            <p:spPr>
              <a:xfrm>
                <a:off x="17511015"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14" name="white checkmark" descr="Checkmark outline">
                <a:extLst>
                  <a:ext uri="{FF2B5EF4-FFF2-40B4-BE49-F238E27FC236}">
                    <a16:creationId xmlns:a16="http://schemas.microsoft.com/office/drawing/2014/main" id="{A2E177D2-C29C-F365-2880-ADD3B31714CF}"/>
                  </a:ext>
                </a:extLst>
              </p:cNvPr>
              <p:cNvSpPr/>
              <p:nvPr/>
            </p:nvSpPr>
            <p:spPr>
              <a:xfrm>
                <a:off x="1770842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5" name="Group 514">
              <a:extLst>
                <a:ext uri="{FF2B5EF4-FFF2-40B4-BE49-F238E27FC236}">
                  <a16:creationId xmlns:a16="http://schemas.microsoft.com/office/drawing/2014/main" id="{904F7417-E025-923D-F4F6-9B2431768E1F}"/>
                </a:ext>
              </a:extLst>
            </p:cNvPr>
            <p:cNvGrpSpPr/>
            <p:nvPr/>
          </p:nvGrpSpPr>
          <p:grpSpPr>
            <a:xfrm>
              <a:off x="18931493" y="8497737"/>
              <a:ext cx="1321397" cy="509413"/>
              <a:chOff x="8477777" y="6534485"/>
              <a:chExt cx="1321397" cy="509413"/>
            </a:xfrm>
          </p:grpSpPr>
          <p:sp>
            <p:nvSpPr>
              <p:cNvPr id="516" name="Rounded Rectangle 515">
                <a:extLst>
                  <a:ext uri="{FF2B5EF4-FFF2-40B4-BE49-F238E27FC236}">
                    <a16:creationId xmlns:a16="http://schemas.microsoft.com/office/drawing/2014/main" id="{A8BD8BFF-E81C-3167-2454-19CEE238BADF}"/>
                  </a:ext>
                </a:extLst>
              </p:cNvPr>
              <p:cNvSpPr/>
              <p:nvPr/>
            </p:nvSpPr>
            <p:spPr>
              <a:xfrm>
                <a:off x="847777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17" name="white checkmark" descr="Checkmark outline">
                <a:extLst>
                  <a:ext uri="{FF2B5EF4-FFF2-40B4-BE49-F238E27FC236}">
                    <a16:creationId xmlns:a16="http://schemas.microsoft.com/office/drawing/2014/main" id="{54700B04-ABE4-6132-970E-580F2B6A91F7}"/>
                  </a:ext>
                </a:extLst>
              </p:cNvPr>
              <p:cNvSpPr/>
              <p:nvPr/>
            </p:nvSpPr>
            <p:spPr>
              <a:xfrm>
                <a:off x="867518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8" name="Group 517">
              <a:extLst>
                <a:ext uri="{FF2B5EF4-FFF2-40B4-BE49-F238E27FC236}">
                  <a16:creationId xmlns:a16="http://schemas.microsoft.com/office/drawing/2014/main" id="{0B26DC28-61C9-CCB0-E9B5-AD79F9173F7D}"/>
                </a:ext>
              </a:extLst>
            </p:cNvPr>
            <p:cNvGrpSpPr/>
            <p:nvPr/>
          </p:nvGrpSpPr>
          <p:grpSpPr>
            <a:xfrm>
              <a:off x="17537904" y="9271659"/>
              <a:ext cx="1321397" cy="509413"/>
              <a:chOff x="17542545" y="8002385"/>
              <a:chExt cx="1321397" cy="509413"/>
            </a:xfrm>
          </p:grpSpPr>
          <p:sp>
            <p:nvSpPr>
              <p:cNvPr id="519" name="Rounded Rectangle 518">
                <a:extLst>
                  <a:ext uri="{FF2B5EF4-FFF2-40B4-BE49-F238E27FC236}">
                    <a16:creationId xmlns:a16="http://schemas.microsoft.com/office/drawing/2014/main" id="{A00C3ACF-431D-8CFD-3534-AD6506DE70BF}"/>
                  </a:ext>
                </a:extLst>
              </p:cNvPr>
              <p:cNvSpPr/>
              <p:nvPr/>
            </p:nvSpPr>
            <p:spPr>
              <a:xfrm>
                <a:off x="17542545"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0" name="white checkmark" descr="Checkmark outline">
                <a:extLst>
                  <a:ext uri="{FF2B5EF4-FFF2-40B4-BE49-F238E27FC236}">
                    <a16:creationId xmlns:a16="http://schemas.microsoft.com/office/drawing/2014/main" id="{CDECFF6D-A0A4-EBA8-C142-3578948D1854}"/>
                  </a:ext>
                </a:extLst>
              </p:cNvPr>
              <p:cNvSpPr/>
              <p:nvPr/>
            </p:nvSpPr>
            <p:spPr>
              <a:xfrm>
                <a:off x="1773995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1" name="Group 520">
              <a:extLst>
                <a:ext uri="{FF2B5EF4-FFF2-40B4-BE49-F238E27FC236}">
                  <a16:creationId xmlns:a16="http://schemas.microsoft.com/office/drawing/2014/main" id="{A28C0820-42CE-9C46-BAB5-1729C23112F4}"/>
                </a:ext>
              </a:extLst>
            </p:cNvPr>
            <p:cNvGrpSpPr/>
            <p:nvPr/>
          </p:nvGrpSpPr>
          <p:grpSpPr>
            <a:xfrm>
              <a:off x="18932543" y="9271659"/>
              <a:ext cx="1321397" cy="509413"/>
              <a:chOff x="17542545" y="8002385"/>
              <a:chExt cx="1321397" cy="509413"/>
            </a:xfrm>
          </p:grpSpPr>
          <p:sp>
            <p:nvSpPr>
              <p:cNvPr id="522" name="Rounded Rectangle 521">
                <a:extLst>
                  <a:ext uri="{FF2B5EF4-FFF2-40B4-BE49-F238E27FC236}">
                    <a16:creationId xmlns:a16="http://schemas.microsoft.com/office/drawing/2014/main" id="{C7B52EF4-D118-ABD9-70E5-CB3AD0500F29}"/>
                  </a:ext>
                </a:extLst>
              </p:cNvPr>
              <p:cNvSpPr/>
              <p:nvPr/>
            </p:nvSpPr>
            <p:spPr>
              <a:xfrm>
                <a:off x="17542545"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3" name="white checkmark" descr="Checkmark outline">
                <a:extLst>
                  <a:ext uri="{FF2B5EF4-FFF2-40B4-BE49-F238E27FC236}">
                    <a16:creationId xmlns:a16="http://schemas.microsoft.com/office/drawing/2014/main" id="{3569ADF1-BF89-1EE2-4E9E-6227B73E15EA}"/>
                  </a:ext>
                </a:extLst>
              </p:cNvPr>
              <p:cNvSpPr/>
              <p:nvPr/>
            </p:nvSpPr>
            <p:spPr>
              <a:xfrm>
                <a:off x="1773995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7" name="Group 496">
              <a:extLst>
                <a:ext uri="{FF2B5EF4-FFF2-40B4-BE49-F238E27FC236}">
                  <a16:creationId xmlns:a16="http://schemas.microsoft.com/office/drawing/2014/main" id="{EDE996D5-A5D4-8247-2A6C-BEEF36DAC65E}"/>
                </a:ext>
              </a:extLst>
            </p:cNvPr>
            <p:cNvGrpSpPr/>
            <p:nvPr/>
          </p:nvGrpSpPr>
          <p:grpSpPr>
            <a:xfrm>
              <a:off x="18944064" y="6298473"/>
              <a:ext cx="1321397" cy="509413"/>
              <a:chOff x="8509307" y="6534485"/>
              <a:chExt cx="1321397" cy="509413"/>
            </a:xfrm>
          </p:grpSpPr>
          <p:sp>
            <p:nvSpPr>
              <p:cNvPr id="498" name="Rounded Rectangle 497">
                <a:extLst>
                  <a:ext uri="{FF2B5EF4-FFF2-40B4-BE49-F238E27FC236}">
                    <a16:creationId xmlns:a16="http://schemas.microsoft.com/office/drawing/2014/main" id="{1008CB78-FA17-FAA0-DEA7-30AD036A2E91}"/>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9" name="white checkmark" descr="Checkmark outline">
                <a:extLst>
                  <a:ext uri="{FF2B5EF4-FFF2-40B4-BE49-F238E27FC236}">
                    <a16:creationId xmlns:a16="http://schemas.microsoft.com/office/drawing/2014/main" id="{0C2738E2-28F0-01BA-7528-D2019C19488E}"/>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6" name="Group 505">
              <a:extLst>
                <a:ext uri="{FF2B5EF4-FFF2-40B4-BE49-F238E27FC236}">
                  <a16:creationId xmlns:a16="http://schemas.microsoft.com/office/drawing/2014/main" id="{5543CDE5-3E07-E329-2D1C-88D065AB13E0}"/>
                </a:ext>
              </a:extLst>
            </p:cNvPr>
            <p:cNvGrpSpPr/>
            <p:nvPr/>
          </p:nvGrpSpPr>
          <p:grpSpPr>
            <a:xfrm>
              <a:off x="17521664" y="6298473"/>
              <a:ext cx="1321397" cy="509413"/>
              <a:chOff x="8509307" y="6534485"/>
              <a:chExt cx="1321397" cy="509413"/>
            </a:xfrm>
          </p:grpSpPr>
          <p:sp>
            <p:nvSpPr>
              <p:cNvPr id="507" name="Rounded Rectangle 506">
                <a:extLst>
                  <a:ext uri="{FF2B5EF4-FFF2-40B4-BE49-F238E27FC236}">
                    <a16:creationId xmlns:a16="http://schemas.microsoft.com/office/drawing/2014/main" id="{4D556131-D43F-F5EF-1C75-F9D3F421D970}"/>
                  </a:ext>
                </a:extLst>
              </p:cNvPr>
              <p:cNvSpPr/>
              <p:nvPr/>
            </p:nvSpPr>
            <p:spPr>
              <a:xfrm>
                <a:off x="8509307"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8" name="white checkmark" descr="Checkmark outline">
                <a:extLst>
                  <a:ext uri="{FF2B5EF4-FFF2-40B4-BE49-F238E27FC236}">
                    <a16:creationId xmlns:a16="http://schemas.microsoft.com/office/drawing/2014/main" id="{4F25B97B-557E-69C4-3ED8-9C1E3F85F275}"/>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0" name="Group 499">
              <a:extLst>
                <a:ext uri="{FF2B5EF4-FFF2-40B4-BE49-F238E27FC236}">
                  <a16:creationId xmlns:a16="http://schemas.microsoft.com/office/drawing/2014/main" id="{10017633-02A6-C3C4-BD76-05039CA35950}"/>
                </a:ext>
              </a:extLst>
            </p:cNvPr>
            <p:cNvGrpSpPr/>
            <p:nvPr/>
          </p:nvGrpSpPr>
          <p:grpSpPr>
            <a:xfrm>
              <a:off x="18944064" y="6950146"/>
              <a:ext cx="1321397" cy="509413"/>
              <a:chOff x="8509307" y="6534485"/>
              <a:chExt cx="1321397" cy="509413"/>
            </a:xfrm>
          </p:grpSpPr>
          <p:sp>
            <p:nvSpPr>
              <p:cNvPr id="501" name="Rounded Rectangle 500">
                <a:extLst>
                  <a:ext uri="{FF2B5EF4-FFF2-40B4-BE49-F238E27FC236}">
                    <a16:creationId xmlns:a16="http://schemas.microsoft.com/office/drawing/2014/main" id="{AE54EFEA-D236-A70B-F744-7F3E1F93255D}"/>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2" name="white checkmark" descr="Checkmark outline">
                <a:extLst>
                  <a:ext uri="{FF2B5EF4-FFF2-40B4-BE49-F238E27FC236}">
                    <a16:creationId xmlns:a16="http://schemas.microsoft.com/office/drawing/2014/main" id="{767BC013-9A8E-FCC3-91BE-AF5202840A50}"/>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9" name="Group 508">
              <a:extLst>
                <a:ext uri="{FF2B5EF4-FFF2-40B4-BE49-F238E27FC236}">
                  <a16:creationId xmlns:a16="http://schemas.microsoft.com/office/drawing/2014/main" id="{77F4E179-38B7-5503-4433-1025C891A433}"/>
                </a:ext>
              </a:extLst>
            </p:cNvPr>
            <p:cNvGrpSpPr/>
            <p:nvPr/>
          </p:nvGrpSpPr>
          <p:grpSpPr>
            <a:xfrm>
              <a:off x="17521664" y="6950146"/>
              <a:ext cx="1321397" cy="509413"/>
              <a:chOff x="8509307" y="6534485"/>
              <a:chExt cx="1321397" cy="509413"/>
            </a:xfrm>
          </p:grpSpPr>
          <p:sp>
            <p:nvSpPr>
              <p:cNvPr id="510" name="Rounded Rectangle 509">
                <a:extLst>
                  <a:ext uri="{FF2B5EF4-FFF2-40B4-BE49-F238E27FC236}">
                    <a16:creationId xmlns:a16="http://schemas.microsoft.com/office/drawing/2014/main" id="{06722A4C-D572-93A6-C9EC-14EACDDFBE8F}"/>
                  </a:ext>
                </a:extLst>
              </p:cNvPr>
              <p:cNvSpPr/>
              <p:nvPr/>
            </p:nvSpPr>
            <p:spPr>
              <a:xfrm>
                <a:off x="8509307"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11" name="white checkmark" descr="Checkmark outline">
                <a:extLst>
                  <a:ext uri="{FF2B5EF4-FFF2-40B4-BE49-F238E27FC236}">
                    <a16:creationId xmlns:a16="http://schemas.microsoft.com/office/drawing/2014/main" id="{6D1B7B93-DC0D-BEF8-B91F-F06BB2CF9A88}"/>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8" name="PULSARA UNITED">
            <a:extLst>
              <a:ext uri="{FF2B5EF4-FFF2-40B4-BE49-F238E27FC236}">
                <a16:creationId xmlns:a16="http://schemas.microsoft.com/office/drawing/2014/main" id="{371A9837-29A2-A4C1-1BC0-5BE9E9C0FD9E}"/>
              </a:ext>
            </a:extLst>
          </p:cNvPr>
          <p:cNvGrpSpPr/>
          <p:nvPr/>
        </p:nvGrpSpPr>
        <p:grpSpPr>
          <a:xfrm>
            <a:off x="20568046" y="3429988"/>
            <a:ext cx="3432303" cy="9827028"/>
            <a:chOff x="20568046" y="3429988"/>
            <a:chExt cx="3432303" cy="9827028"/>
          </a:xfrm>
        </p:grpSpPr>
        <p:sp>
          <p:nvSpPr>
            <p:cNvPr id="14" name="united outline">
              <a:extLst>
                <a:ext uri="{FF2B5EF4-FFF2-40B4-BE49-F238E27FC236}">
                  <a16:creationId xmlns:a16="http://schemas.microsoft.com/office/drawing/2014/main" id="{22C0A0E2-3887-1B7D-16D6-D0016DE583F0}"/>
                </a:ext>
              </a:extLst>
            </p:cNvPr>
            <p:cNvSpPr/>
            <p:nvPr/>
          </p:nvSpPr>
          <p:spPr>
            <a:xfrm>
              <a:off x="20568046" y="3429988"/>
              <a:ext cx="3432303" cy="9827028"/>
            </a:xfrm>
            <a:prstGeom prst="roundRect">
              <a:avLst>
                <a:gd name="adj" fmla="val 16636"/>
              </a:avLst>
            </a:prstGeom>
            <a:gradFill flip="none" rotWithShape="1">
              <a:gsLst>
                <a:gs pos="52000">
                  <a:srgbClr val="C00000">
                    <a:lumMod val="100000"/>
                  </a:srgbClr>
                </a:gs>
                <a:gs pos="100000">
                  <a:srgbClr val="B12028">
                    <a:alpha val="9480"/>
                  </a:srgbClr>
                </a:gs>
                <a:gs pos="0">
                  <a:srgbClr val="B12028">
                    <a:alpha val="66000"/>
                  </a:srgbClr>
                </a:gs>
              </a:gsLst>
              <a:path path="rect">
                <a:fillToRect l="50000" t="50000" r="50000" b="50000"/>
              </a:path>
              <a:tileRect/>
            </a:gradFill>
            <a:ln w="50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 name="PULSARA UNITED">
              <a:extLst>
                <a:ext uri="{FF2B5EF4-FFF2-40B4-BE49-F238E27FC236}">
                  <a16:creationId xmlns:a16="http://schemas.microsoft.com/office/drawing/2014/main" id="{D454260C-214C-56D7-D0F7-C0F5ED907210}"/>
                </a:ext>
              </a:extLst>
            </p:cNvPr>
            <p:cNvGrpSpPr/>
            <p:nvPr/>
          </p:nvGrpSpPr>
          <p:grpSpPr>
            <a:xfrm>
              <a:off x="20668735" y="3632995"/>
              <a:ext cx="3232753" cy="9434405"/>
              <a:chOff x="20668735" y="3632995"/>
              <a:chExt cx="3232753" cy="9434405"/>
            </a:xfrm>
          </p:grpSpPr>
          <p:grpSp>
            <p:nvGrpSpPr>
              <p:cNvPr id="611" name="PULSARA UNITED">
                <a:extLst>
                  <a:ext uri="{FF2B5EF4-FFF2-40B4-BE49-F238E27FC236}">
                    <a16:creationId xmlns:a16="http://schemas.microsoft.com/office/drawing/2014/main" id="{242DC149-EB3F-6BA3-3082-0A52DF379C6A}"/>
                  </a:ext>
                </a:extLst>
              </p:cNvPr>
              <p:cNvGrpSpPr/>
              <p:nvPr/>
            </p:nvGrpSpPr>
            <p:grpSpPr>
              <a:xfrm>
                <a:off x="20668735" y="3632995"/>
                <a:ext cx="3232753" cy="9434405"/>
                <a:chOff x="20668735" y="3632995"/>
                <a:chExt cx="3232753" cy="9434405"/>
              </a:xfrm>
            </p:grpSpPr>
            <p:sp>
              <p:nvSpPr>
                <p:cNvPr id="19" name="Rectangle: Rounded Corners 3">
                  <a:extLst>
                    <a:ext uri="{FF2B5EF4-FFF2-40B4-BE49-F238E27FC236}">
                      <a16:creationId xmlns:a16="http://schemas.microsoft.com/office/drawing/2014/main" id="{20C74BD4-A33A-750C-40B0-A682329EA5ED}"/>
                    </a:ext>
                  </a:extLst>
                </p:cNvPr>
                <p:cNvSpPr/>
                <p:nvPr/>
              </p:nvSpPr>
              <p:spPr>
                <a:xfrm>
                  <a:off x="20757713" y="3632995"/>
                  <a:ext cx="3054727" cy="9434405"/>
                </a:xfrm>
                <a:prstGeom prst="roundRect">
                  <a:avLst>
                    <a:gd name="adj" fmla="val 13334"/>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1" name="TextBox 20">
                  <a:extLst>
                    <a:ext uri="{FF2B5EF4-FFF2-40B4-BE49-F238E27FC236}">
                      <a16:creationId xmlns:a16="http://schemas.microsoft.com/office/drawing/2014/main" id="{BDE702A5-2D84-9684-DA59-A84FC00FD6B3}"/>
                    </a:ext>
                  </a:extLst>
                </p:cNvPr>
                <p:cNvSpPr txBox="1"/>
                <p:nvPr/>
              </p:nvSpPr>
              <p:spPr>
                <a:xfrm>
                  <a:off x="20825225" y="4271115"/>
                  <a:ext cx="2919703" cy="8402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400" spc="100">
                      <a:solidFill>
                        <a:schemeClr val="bg1"/>
                      </a:solidFill>
                      <a:latin typeface="Arial-BoldMT"/>
                    </a:rPr>
                    <a:t>Pulsara</a:t>
                  </a:r>
                  <a:r>
                    <a:rPr lang="en-US" sz="2800" b="1" spc="100">
                      <a:solidFill>
                        <a:schemeClr val="bg1"/>
                      </a:solidFill>
                      <a:latin typeface="Arial-BoldMT"/>
                    </a:rPr>
                    <a:t> </a:t>
                  </a:r>
                  <a:br>
                    <a:rPr lang="en-US" sz="2800" b="1" spc="100">
                      <a:solidFill>
                        <a:schemeClr val="bg1"/>
                      </a:solidFill>
                      <a:latin typeface="Arial-BoldMT"/>
                    </a:rPr>
                  </a:br>
                  <a:r>
                    <a:rPr lang="en-US" sz="2600" b="1">
                      <a:solidFill>
                        <a:schemeClr val="bg1"/>
                      </a:solidFill>
                      <a:latin typeface="Arial-BoldMT"/>
                    </a:rPr>
                    <a:t>UNITED</a:t>
                  </a:r>
                  <a:endParaRPr lang="en-US" sz="2600" b="0">
                    <a:solidFill>
                      <a:schemeClr val="bg1"/>
                    </a:solidFill>
                    <a:latin typeface="ArialMT"/>
                  </a:endParaRPr>
                </a:p>
              </p:txBody>
            </p:sp>
            <p:sp>
              <p:nvSpPr>
                <p:cNvPr id="22" name="Rectangle 21">
                  <a:extLst>
                    <a:ext uri="{FF2B5EF4-FFF2-40B4-BE49-F238E27FC236}">
                      <a16:creationId xmlns:a16="http://schemas.microsoft.com/office/drawing/2014/main" id="{84209D38-BB5F-52FA-5C65-DC66C55CBFA5}"/>
                    </a:ext>
                  </a:extLst>
                </p:cNvPr>
                <p:cNvSpPr/>
                <p:nvPr/>
              </p:nvSpPr>
              <p:spPr>
                <a:xfrm>
                  <a:off x="20825225" y="12038912"/>
                  <a:ext cx="2919703"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Includes ALL </a:t>
                  </a:r>
                  <a:br>
                    <a:rPr lang="en-US" b="1" dirty="0"/>
                  </a:br>
                  <a:r>
                    <a:rPr lang="en-US" b="1" dirty="0"/>
                    <a:t>Extensions</a:t>
                  </a:r>
                </a:p>
              </p:txBody>
            </p:sp>
            <p:sp>
              <p:nvSpPr>
                <p:cNvPr id="20" name="white center section">
                  <a:extLst>
                    <a:ext uri="{FF2B5EF4-FFF2-40B4-BE49-F238E27FC236}">
                      <a16:creationId xmlns:a16="http://schemas.microsoft.com/office/drawing/2014/main" id="{AB1B4E1A-CD9E-3491-5C7A-0FC27B87C775}"/>
                    </a:ext>
                  </a:extLst>
                </p:cNvPr>
                <p:cNvSpPr/>
                <p:nvPr/>
              </p:nvSpPr>
              <p:spPr>
                <a:xfrm>
                  <a:off x="20668735" y="5554065"/>
                  <a:ext cx="3232753"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19925"/>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7" name="OR">
                  <a:extLst>
                    <a:ext uri="{FF2B5EF4-FFF2-40B4-BE49-F238E27FC236}">
                      <a16:creationId xmlns:a16="http://schemas.microsoft.com/office/drawing/2014/main" id="{04F9D815-2C48-9688-4023-FFA422AEA89D}"/>
                    </a:ext>
                  </a:extLst>
                </p:cNvPr>
                <p:cNvSpPr/>
                <p:nvPr/>
              </p:nvSpPr>
              <p:spPr>
                <a:xfrm>
                  <a:off x="21741213" y="5789778"/>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18" name="United Triangle">
                  <a:extLst>
                    <a:ext uri="{FF2B5EF4-FFF2-40B4-BE49-F238E27FC236}">
                      <a16:creationId xmlns:a16="http://schemas.microsoft.com/office/drawing/2014/main" id="{FCDAED2D-6D7F-3ADD-9F80-F91F5CADAF74}"/>
                    </a:ext>
                  </a:extLst>
                </p:cNvPr>
                <p:cNvSpPr/>
                <p:nvPr/>
              </p:nvSpPr>
              <p:spPr>
                <a:xfrm flipV="1">
                  <a:off x="21873215" y="5355972"/>
                  <a:ext cx="867466" cy="473192"/>
                </a:xfrm>
                <a:prstGeom prst="triangle">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97" name="send-united">
                <a:extLst>
                  <a:ext uri="{FF2B5EF4-FFF2-40B4-BE49-F238E27FC236}">
                    <a16:creationId xmlns:a16="http://schemas.microsoft.com/office/drawing/2014/main" id="{9902ECED-D1B0-B2E6-511E-4F236E5EEE51}"/>
                  </a:ext>
                </a:extLst>
              </p:cNvPr>
              <p:cNvSpPr/>
              <p:nvPr/>
            </p:nvSpPr>
            <p:spPr>
              <a:xfrm>
                <a:off x="20678628" y="6906531"/>
                <a:ext cx="3219703"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multi-united">
                <a:extLst>
                  <a:ext uri="{FF2B5EF4-FFF2-40B4-BE49-F238E27FC236}">
                    <a16:creationId xmlns:a16="http://schemas.microsoft.com/office/drawing/2014/main" id="{35911D61-9AB1-0B14-F1C6-C93E2262DE20}"/>
                  </a:ext>
                </a:extLst>
              </p:cNvPr>
              <p:cNvSpPr/>
              <p:nvPr/>
            </p:nvSpPr>
            <p:spPr>
              <a:xfrm>
                <a:off x="20676812" y="6261463"/>
                <a:ext cx="3222284"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state-united">
                <a:extLst>
                  <a:ext uri="{FF2B5EF4-FFF2-40B4-BE49-F238E27FC236}">
                    <a16:creationId xmlns:a16="http://schemas.microsoft.com/office/drawing/2014/main" id="{0ED1F88F-D4EE-CD5B-5DF9-500F95022810}"/>
                  </a:ext>
                </a:extLst>
              </p:cNvPr>
              <p:cNvSpPr/>
              <p:nvPr/>
            </p:nvSpPr>
            <p:spPr>
              <a:xfrm>
                <a:off x="20676812" y="7551599"/>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eive-united">
                <a:extLst>
                  <a:ext uri="{FF2B5EF4-FFF2-40B4-BE49-F238E27FC236}">
                    <a16:creationId xmlns:a16="http://schemas.microsoft.com/office/drawing/2014/main" id="{2F908909-5FEE-FA05-28BC-2F9F2BA749A2}"/>
                  </a:ext>
                </a:extLst>
              </p:cNvPr>
              <p:cNvSpPr/>
              <p:nvPr/>
            </p:nvSpPr>
            <p:spPr>
              <a:xfrm>
                <a:off x="20674897" y="8466085"/>
                <a:ext cx="3226591"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add-phys-consult-for-">
                <a:extLst>
                  <a:ext uri="{FF2B5EF4-FFF2-40B4-BE49-F238E27FC236}">
                    <a16:creationId xmlns:a16="http://schemas.microsoft.com/office/drawing/2014/main" id="{A5740976-3147-5C1A-E1C8-D5A28475E85C}"/>
                  </a:ext>
                </a:extLst>
              </p:cNvPr>
              <p:cNvSpPr/>
              <p:nvPr/>
            </p:nvSpPr>
            <p:spPr>
              <a:xfrm>
                <a:off x="20676812" y="9111153"/>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add-phys-consult-all-united">
                <a:extLst>
                  <a:ext uri="{FF2B5EF4-FFF2-40B4-BE49-F238E27FC236}">
                    <a16:creationId xmlns:a16="http://schemas.microsoft.com/office/drawing/2014/main" id="{9DDE6CF5-B8BB-5CE4-93EE-616FA8033087}"/>
                  </a:ext>
                </a:extLst>
              </p:cNvPr>
              <p:cNvSpPr/>
              <p:nvPr/>
            </p:nvSpPr>
            <p:spPr>
              <a:xfrm>
                <a:off x="20674897" y="10025639"/>
                <a:ext cx="3226591"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add-downstream-united">
                <a:extLst>
                  <a:ext uri="{FF2B5EF4-FFF2-40B4-BE49-F238E27FC236}">
                    <a16:creationId xmlns:a16="http://schemas.microsoft.com/office/drawing/2014/main" id="{63465A66-5C72-23DD-66FF-466F7706ACC2}"/>
                  </a:ext>
                </a:extLst>
              </p:cNvPr>
              <p:cNvSpPr/>
              <p:nvPr/>
            </p:nvSpPr>
            <p:spPr>
              <a:xfrm>
                <a:off x="20676812" y="10937805"/>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a:extLst>
                  <a:ext uri="{FF2B5EF4-FFF2-40B4-BE49-F238E27FC236}">
                    <a16:creationId xmlns:a16="http://schemas.microsoft.com/office/drawing/2014/main" id="{44A2A141-6A47-5884-2BBC-C5BB11E0680B}"/>
                  </a:ext>
                </a:extLst>
              </p:cNvPr>
              <p:cNvGrpSpPr/>
              <p:nvPr/>
            </p:nvGrpSpPr>
            <p:grpSpPr>
              <a:xfrm>
                <a:off x="22341468" y="7725366"/>
                <a:ext cx="1321397" cy="509413"/>
                <a:chOff x="8553911" y="6534485"/>
                <a:chExt cx="1321397" cy="509413"/>
              </a:xfrm>
            </p:grpSpPr>
            <p:sp>
              <p:nvSpPr>
                <p:cNvPr id="390" name="Rounded Rectangle 389">
                  <a:extLst>
                    <a:ext uri="{FF2B5EF4-FFF2-40B4-BE49-F238E27FC236}">
                      <a16:creationId xmlns:a16="http://schemas.microsoft.com/office/drawing/2014/main" id="{3138D672-749E-4421-9901-EC5E93CB1072}"/>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391" name="white checkmark" descr="Checkmark outline">
                  <a:extLst>
                    <a:ext uri="{FF2B5EF4-FFF2-40B4-BE49-F238E27FC236}">
                      <a16:creationId xmlns:a16="http://schemas.microsoft.com/office/drawing/2014/main" id="{6F71467D-101F-324A-C6C3-7968B727E4E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92" name="Group 391">
                <a:extLst>
                  <a:ext uri="{FF2B5EF4-FFF2-40B4-BE49-F238E27FC236}">
                    <a16:creationId xmlns:a16="http://schemas.microsoft.com/office/drawing/2014/main" id="{2FE4DBB8-55D0-586A-2C2B-2E5EF012836B}"/>
                  </a:ext>
                </a:extLst>
              </p:cNvPr>
              <p:cNvGrpSpPr/>
              <p:nvPr/>
            </p:nvGrpSpPr>
            <p:grpSpPr>
              <a:xfrm>
                <a:off x="22341468" y="8497737"/>
                <a:ext cx="1321397" cy="509413"/>
                <a:chOff x="8553911" y="6534485"/>
                <a:chExt cx="1321397" cy="509413"/>
              </a:xfrm>
            </p:grpSpPr>
            <p:sp>
              <p:nvSpPr>
                <p:cNvPr id="393" name="Rounded Rectangle 392">
                  <a:extLst>
                    <a:ext uri="{FF2B5EF4-FFF2-40B4-BE49-F238E27FC236}">
                      <a16:creationId xmlns:a16="http://schemas.microsoft.com/office/drawing/2014/main" id="{0386F303-E65D-DD61-C3BD-5D10196350A9}"/>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94" name="white checkmark" descr="Checkmark outline">
                  <a:extLst>
                    <a:ext uri="{FF2B5EF4-FFF2-40B4-BE49-F238E27FC236}">
                      <a16:creationId xmlns:a16="http://schemas.microsoft.com/office/drawing/2014/main" id="{3BB0DBC4-D276-7A78-943B-43A975D91ACF}"/>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3" name="Group 412">
                <a:extLst>
                  <a:ext uri="{FF2B5EF4-FFF2-40B4-BE49-F238E27FC236}">
                    <a16:creationId xmlns:a16="http://schemas.microsoft.com/office/drawing/2014/main" id="{956E35E2-A182-141A-2BEC-38312393DB2A}"/>
                  </a:ext>
                </a:extLst>
              </p:cNvPr>
              <p:cNvGrpSpPr/>
              <p:nvPr/>
            </p:nvGrpSpPr>
            <p:grpSpPr>
              <a:xfrm>
                <a:off x="20919068" y="8497737"/>
                <a:ext cx="1321397" cy="509413"/>
                <a:chOff x="8553911" y="6534485"/>
                <a:chExt cx="1321397" cy="509413"/>
              </a:xfrm>
            </p:grpSpPr>
            <p:sp>
              <p:nvSpPr>
                <p:cNvPr id="414" name="Rounded Rectangle 413">
                  <a:extLst>
                    <a:ext uri="{FF2B5EF4-FFF2-40B4-BE49-F238E27FC236}">
                      <a16:creationId xmlns:a16="http://schemas.microsoft.com/office/drawing/2014/main" id="{EB126572-81E8-288D-8A3C-DE24B1166E55}"/>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15" name="white checkmark" descr="Checkmark outline">
                  <a:extLst>
                    <a:ext uri="{FF2B5EF4-FFF2-40B4-BE49-F238E27FC236}">
                      <a16:creationId xmlns:a16="http://schemas.microsoft.com/office/drawing/2014/main" id="{F4EE4CD4-72CA-218C-F590-C187A2A3792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95" name="Group 394">
                <a:extLst>
                  <a:ext uri="{FF2B5EF4-FFF2-40B4-BE49-F238E27FC236}">
                    <a16:creationId xmlns:a16="http://schemas.microsoft.com/office/drawing/2014/main" id="{12D42201-4501-EB7F-3474-79E6F9868685}"/>
                  </a:ext>
                </a:extLst>
              </p:cNvPr>
              <p:cNvGrpSpPr/>
              <p:nvPr/>
            </p:nvGrpSpPr>
            <p:grpSpPr>
              <a:xfrm>
                <a:off x="22341468" y="9271659"/>
                <a:ext cx="1321397" cy="509413"/>
                <a:chOff x="8553911" y="6534485"/>
                <a:chExt cx="1321397" cy="509413"/>
              </a:xfrm>
            </p:grpSpPr>
            <p:sp>
              <p:nvSpPr>
                <p:cNvPr id="396" name="Rounded Rectangle 395">
                  <a:extLst>
                    <a:ext uri="{FF2B5EF4-FFF2-40B4-BE49-F238E27FC236}">
                      <a16:creationId xmlns:a16="http://schemas.microsoft.com/office/drawing/2014/main" id="{5AA27526-7875-CA96-2222-A908BD08382A}"/>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97" name="white checkmark" descr="Checkmark outline">
                  <a:extLst>
                    <a:ext uri="{FF2B5EF4-FFF2-40B4-BE49-F238E27FC236}">
                      <a16:creationId xmlns:a16="http://schemas.microsoft.com/office/drawing/2014/main" id="{A67FBFD5-600F-BE3D-7756-67BA5A73626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6" name="Group 415">
                <a:extLst>
                  <a:ext uri="{FF2B5EF4-FFF2-40B4-BE49-F238E27FC236}">
                    <a16:creationId xmlns:a16="http://schemas.microsoft.com/office/drawing/2014/main" id="{68C56EF5-005B-81FC-827F-235623B8D6D3}"/>
                  </a:ext>
                </a:extLst>
              </p:cNvPr>
              <p:cNvGrpSpPr/>
              <p:nvPr/>
            </p:nvGrpSpPr>
            <p:grpSpPr>
              <a:xfrm>
                <a:off x="20919068" y="9271659"/>
                <a:ext cx="1321397" cy="509413"/>
                <a:chOff x="8553911" y="6534485"/>
                <a:chExt cx="1321397" cy="509413"/>
              </a:xfrm>
            </p:grpSpPr>
            <p:sp>
              <p:nvSpPr>
                <p:cNvPr id="417" name="Rounded Rectangle 416">
                  <a:extLst>
                    <a:ext uri="{FF2B5EF4-FFF2-40B4-BE49-F238E27FC236}">
                      <a16:creationId xmlns:a16="http://schemas.microsoft.com/office/drawing/2014/main" id="{E2E657A9-FE16-4D90-BDBD-3E121B24B638}"/>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18" name="white checkmark" descr="Checkmark outline">
                  <a:extLst>
                    <a:ext uri="{FF2B5EF4-FFF2-40B4-BE49-F238E27FC236}">
                      <a16:creationId xmlns:a16="http://schemas.microsoft.com/office/drawing/2014/main" id="{40B8288B-0D6D-D134-0765-DB7840EDD46E}"/>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83" name="Group 382">
                <a:extLst>
                  <a:ext uri="{FF2B5EF4-FFF2-40B4-BE49-F238E27FC236}">
                    <a16:creationId xmlns:a16="http://schemas.microsoft.com/office/drawing/2014/main" id="{4521E5AE-2321-DB61-F63E-F43FDC7B6533}"/>
                  </a:ext>
                </a:extLst>
              </p:cNvPr>
              <p:cNvGrpSpPr/>
              <p:nvPr/>
            </p:nvGrpSpPr>
            <p:grpSpPr>
              <a:xfrm>
                <a:off x="22341468" y="6298473"/>
                <a:ext cx="1321397" cy="509413"/>
                <a:chOff x="8553911" y="6534485"/>
                <a:chExt cx="1321397" cy="509413"/>
              </a:xfrm>
            </p:grpSpPr>
            <p:sp>
              <p:nvSpPr>
                <p:cNvPr id="384" name="Rounded Rectangle 383">
                  <a:extLst>
                    <a:ext uri="{FF2B5EF4-FFF2-40B4-BE49-F238E27FC236}">
                      <a16:creationId xmlns:a16="http://schemas.microsoft.com/office/drawing/2014/main" id="{5D587513-B02F-9151-3989-E8603AE4B948}"/>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85" name="white checkmark" descr="Checkmark outline">
                  <a:extLst>
                    <a:ext uri="{FF2B5EF4-FFF2-40B4-BE49-F238E27FC236}">
                      <a16:creationId xmlns:a16="http://schemas.microsoft.com/office/drawing/2014/main" id="{5C2264B8-FC13-9F2D-67CF-EBAC1A15694C}"/>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4" name="Group 403">
                <a:extLst>
                  <a:ext uri="{FF2B5EF4-FFF2-40B4-BE49-F238E27FC236}">
                    <a16:creationId xmlns:a16="http://schemas.microsoft.com/office/drawing/2014/main" id="{C69F9C4F-F4BE-9057-30EF-ADEF9E320B4A}"/>
                  </a:ext>
                </a:extLst>
              </p:cNvPr>
              <p:cNvGrpSpPr/>
              <p:nvPr/>
            </p:nvGrpSpPr>
            <p:grpSpPr>
              <a:xfrm>
                <a:off x="20919068" y="6298473"/>
                <a:ext cx="1321397" cy="509413"/>
                <a:chOff x="8553911" y="6534485"/>
                <a:chExt cx="1321397" cy="509413"/>
              </a:xfrm>
            </p:grpSpPr>
            <p:sp>
              <p:nvSpPr>
                <p:cNvPr id="405" name="Rounded Rectangle 404">
                  <a:extLst>
                    <a:ext uri="{FF2B5EF4-FFF2-40B4-BE49-F238E27FC236}">
                      <a16:creationId xmlns:a16="http://schemas.microsoft.com/office/drawing/2014/main" id="{9E261C4E-4AC9-F78F-F1AC-BE1A08C3C89E}"/>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6" name="white checkmark" descr="Checkmark outline">
                  <a:extLst>
                    <a:ext uri="{FF2B5EF4-FFF2-40B4-BE49-F238E27FC236}">
                      <a16:creationId xmlns:a16="http://schemas.microsoft.com/office/drawing/2014/main" id="{E9AB191D-79BF-B494-CA3D-3AC31CCA70D0}"/>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86" name="Group 385">
                <a:extLst>
                  <a:ext uri="{FF2B5EF4-FFF2-40B4-BE49-F238E27FC236}">
                    <a16:creationId xmlns:a16="http://schemas.microsoft.com/office/drawing/2014/main" id="{9096AEC2-1D9C-5C02-E24A-56F70040EE12}"/>
                  </a:ext>
                </a:extLst>
              </p:cNvPr>
              <p:cNvGrpSpPr/>
              <p:nvPr/>
            </p:nvGrpSpPr>
            <p:grpSpPr>
              <a:xfrm>
                <a:off x="22341468" y="6950146"/>
                <a:ext cx="1321397" cy="509413"/>
                <a:chOff x="8553911" y="6534485"/>
                <a:chExt cx="1321397" cy="509413"/>
              </a:xfrm>
            </p:grpSpPr>
            <p:sp>
              <p:nvSpPr>
                <p:cNvPr id="387" name="Rounded Rectangle 386">
                  <a:extLst>
                    <a:ext uri="{FF2B5EF4-FFF2-40B4-BE49-F238E27FC236}">
                      <a16:creationId xmlns:a16="http://schemas.microsoft.com/office/drawing/2014/main" id="{BC22A86F-500E-8DCF-CC3B-A412E68B346E}"/>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88" name="white checkmark" descr="Checkmark outline">
                  <a:extLst>
                    <a:ext uri="{FF2B5EF4-FFF2-40B4-BE49-F238E27FC236}">
                      <a16:creationId xmlns:a16="http://schemas.microsoft.com/office/drawing/2014/main" id="{94378728-7697-7ED9-545B-8B4E0BB6887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7" name="Group 406">
                <a:extLst>
                  <a:ext uri="{FF2B5EF4-FFF2-40B4-BE49-F238E27FC236}">
                    <a16:creationId xmlns:a16="http://schemas.microsoft.com/office/drawing/2014/main" id="{C84EFF12-F3AF-E5A7-D2E7-4820E4EAE540}"/>
                  </a:ext>
                </a:extLst>
              </p:cNvPr>
              <p:cNvGrpSpPr/>
              <p:nvPr/>
            </p:nvGrpSpPr>
            <p:grpSpPr>
              <a:xfrm>
                <a:off x="20919068" y="6950146"/>
                <a:ext cx="1321397" cy="509413"/>
                <a:chOff x="8553911" y="6534485"/>
                <a:chExt cx="1321397" cy="509413"/>
              </a:xfrm>
            </p:grpSpPr>
            <p:sp>
              <p:nvSpPr>
                <p:cNvPr id="408" name="Rounded Rectangle 407">
                  <a:extLst>
                    <a:ext uri="{FF2B5EF4-FFF2-40B4-BE49-F238E27FC236}">
                      <a16:creationId xmlns:a16="http://schemas.microsoft.com/office/drawing/2014/main" id="{8310710F-82D9-703D-A482-82729CF5AD77}"/>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9" name="white checkmark" descr="Checkmark outline">
                  <a:extLst>
                    <a:ext uri="{FF2B5EF4-FFF2-40B4-BE49-F238E27FC236}">
                      <a16:creationId xmlns:a16="http://schemas.microsoft.com/office/drawing/2014/main" id="{25B7848C-F750-3E03-0D6D-E5DFFA330E0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sp>
        <p:nvSpPr>
          <p:cNvPr id="266" name="OR">
            <a:extLst>
              <a:ext uri="{FF2B5EF4-FFF2-40B4-BE49-F238E27FC236}">
                <a16:creationId xmlns:a16="http://schemas.microsoft.com/office/drawing/2014/main" id="{9AFC9632-200E-E4FE-5E67-4FD9F1E72FAB}"/>
              </a:ext>
            </a:extLst>
          </p:cNvPr>
          <p:cNvSpPr/>
          <p:nvPr/>
        </p:nvSpPr>
        <p:spPr>
          <a:xfrm>
            <a:off x="10182070" y="5789778"/>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262" name="UPGRADES">
            <a:extLst>
              <a:ext uri="{FF2B5EF4-FFF2-40B4-BE49-F238E27FC236}">
                <a16:creationId xmlns:a16="http://schemas.microsoft.com/office/drawing/2014/main" id="{3763E448-1526-14B6-B708-6E9F7A8D8ABE}"/>
              </a:ext>
            </a:extLst>
          </p:cNvPr>
          <p:cNvSpPr/>
          <p:nvPr/>
        </p:nvSpPr>
        <p:spPr>
          <a:xfrm rot="16200000">
            <a:off x="18507703" y="-1078599"/>
            <a:ext cx="981955" cy="8963615"/>
          </a:xfrm>
          <a:prstGeom prst="roundRect">
            <a:avLst>
              <a:gd name="adj" fmla="val 50000"/>
            </a:avLst>
          </a:prstGeom>
          <a:solidFill>
            <a:srgbClr val="7F7F7F"/>
          </a:solidFill>
          <a:ln w="12700" cap="flat" cmpd="sng" algn="ctr">
            <a:noFill/>
            <a:prstDash val="solid"/>
            <a:miter lim="800000"/>
          </a:ln>
          <a:effectLst>
            <a:outerShdw blurRad="127000" dist="76200" dir="2700000" algn="tl" rotWithShape="0">
              <a:prstClr val="black">
                <a:alpha val="50000"/>
              </a:prstClr>
            </a:outerShdw>
          </a:effectLst>
        </p:spPr>
        <p:txBody>
          <a:bodyPr vert="vert" wrap="none" rtlCol="0" anchor="ctr"/>
          <a:lstStyle/>
          <a:p>
            <a:pPr algn="ctr" defTabSz="457200"/>
            <a:r>
              <a:rPr lang="en-US" sz="3200" b="1" kern="0">
                <a:solidFill>
                  <a:schemeClr val="bg1"/>
                </a:solidFill>
                <a:latin typeface="+mj-lt"/>
                <a:sym typeface="Calibri"/>
              </a:rPr>
              <a:t>EXTENSIONS</a:t>
            </a:r>
            <a:endParaRPr sz="3200" b="1" kern="0">
              <a:solidFill>
                <a:schemeClr val="bg1"/>
              </a:solidFill>
              <a:latin typeface="+mj-lt"/>
              <a:sym typeface="Calibri"/>
            </a:endParaRPr>
          </a:p>
        </p:txBody>
      </p:sp>
      <p:sp>
        <p:nvSpPr>
          <p:cNvPr id="263" name="INFRASTRUCTURE">
            <a:extLst>
              <a:ext uri="{FF2B5EF4-FFF2-40B4-BE49-F238E27FC236}">
                <a16:creationId xmlns:a16="http://schemas.microsoft.com/office/drawing/2014/main" id="{7E6DB716-E41A-EAEE-7ABB-899436C59C03}"/>
              </a:ext>
            </a:extLst>
          </p:cNvPr>
          <p:cNvSpPr/>
          <p:nvPr/>
        </p:nvSpPr>
        <p:spPr>
          <a:xfrm rot="16200000">
            <a:off x="10283371" y="427165"/>
            <a:ext cx="981955" cy="4939019"/>
          </a:xfrm>
          <a:prstGeom prst="roundRect">
            <a:avLst>
              <a:gd name="adj" fmla="val 50000"/>
            </a:avLst>
          </a:prstGeom>
          <a:solidFill>
            <a:schemeClr val="tx1">
              <a:lumMod val="90000"/>
              <a:lumOff val="10000"/>
            </a:schemeClr>
          </a:solidFill>
          <a:ln w="12700" cap="flat" cmpd="sng" algn="ctr">
            <a:noFill/>
            <a:prstDash val="solid"/>
            <a:miter lim="800000"/>
          </a:ln>
          <a:effectLst>
            <a:outerShdw blurRad="127000" dist="76200" dir="2700000" algn="tl" rotWithShape="0">
              <a:prstClr val="black">
                <a:alpha val="50000"/>
              </a:prstClr>
            </a:outerShdw>
          </a:effectLst>
        </p:spPr>
        <p:txBody>
          <a:bodyPr vert="vert" wrap="none" rtlCol="0" anchor="ctr"/>
          <a:lstStyle/>
          <a:p>
            <a:pPr algn="ctr" defTabSz="457200"/>
            <a:r>
              <a:rPr lang="en-US" sz="3200" b="1" kern="0">
                <a:solidFill>
                  <a:schemeClr val="bg1"/>
                </a:solidFill>
                <a:latin typeface="+mj-lt"/>
                <a:sym typeface="Calibri"/>
              </a:rPr>
              <a:t>INFRASTRUCTURE</a:t>
            </a:r>
            <a:endParaRPr sz="3200" b="1" kern="0">
              <a:solidFill>
                <a:schemeClr val="bg1"/>
              </a:solidFill>
              <a:latin typeface="+mj-lt"/>
              <a:sym typeface="Calibri"/>
            </a:endParaRPr>
          </a:p>
        </p:txBody>
      </p:sp>
      <p:sp>
        <p:nvSpPr>
          <p:cNvPr id="260" name="package options">
            <a:extLst>
              <a:ext uri="{FF2B5EF4-FFF2-40B4-BE49-F238E27FC236}">
                <a16:creationId xmlns:a16="http://schemas.microsoft.com/office/drawing/2014/main" id="{E49332BE-07B2-BAA6-AD24-83C8E8B9DBF8}"/>
              </a:ext>
            </a:extLst>
          </p:cNvPr>
          <p:cNvSpPr txBox="1"/>
          <p:nvPr/>
        </p:nvSpPr>
        <p:spPr>
          <a:xfrm>
            <a:off x="279736" y="3018609"/>
            <a:ext cx="7206038" cy="3055727"/>
          </a:xfrm>
          <a:prstGeom prst="rect">
            <a:avLst/>
          </a:prstGeom>
          <a:noFill/>
        </p:spPr>
        <p:txBody>
          <a:bodyPr wrap="square" bIns="0" anchor="b" anchorCtr="0">
            <a:noAutofit/>
          </a:bodyPr>
          <a:lstStyle/>
          <a:p>
            <a:pPr>
              <a:spcAft>
                <a:spcPts val="1200"/>
              </a:spcAft>
            </a:pPr>
            <a:r>
              <a:rPr lang="en-US" sz="2800" b="1" spc="100" dirty="0">
                <a:solidFill>
                  <a:srgbClr val="0E0E0E"/>
                </a:solidFill>
                <a:latin typeface="Arial-BoldMT"/>
              </a:rPr>
              <a:t>BUNDLE OPTIONS</a:t>
            </a:r>
          </a:p>
          <a:p>
            <a:pPr>
              <a:lnSpc>
                <a:spcPct val="110000"/>
              </a:lnSpc>
            </a:pPr>
            <a:r>
              <a:rPr lang="en-US" sz="2200" dirty="0">
                <a:solidFill>
                  <a:schemeClr val="tx2">
                    <a:lumMod val="75000"/>
                    <a:lumOff val="25000"/>
                  </a:schemeClr>
                </a:solidFill>
                <a:cs typeface="Calibri" panose="020F0502020204030204" pitchFamily="34" charset="0"/>
              </a:rPr>
              <a:t>All hospital bundles include either Pulsara </a:t>
            </a:r>
            <a:r>
              <a:rPr lang="en-US" sz="2200" b="1" dirty="0">
                <a:solidFill>
                  <a:schemeClr val="tx2">
                    <a:lumMod val="75000"/>
                    <a:lumOff val="25000"/>
                  </a:schemeClr>
                </a:solidFill>
                <a:cs typeface="Calibri" panose="020F0502020204030204" pitchFamily="34" charset="0"/>
              </a:rPr>
              <a:t>ONE</a:t>
            </a:r>
            <a:r>
              <a:rPr lang="en-US" sz="2200" dirty="0">
                <a:solidFill>
                  <a:schemeClr val="tx2">
                    <a:lumMod val="75000"/>
                    <a:lumOff val="25000"/>
                  </a:schemeClr>
                </a:solidFill>
                <a:cs typeface="Calibri" panose="020F0502020204030204" pitchFamily="34" charset="0"/>
              </a:rPr>
              <a:t> or Pulsara </a:t>
            </a:r>
            <a:r>
              <a:rPr lang="en-US" sz="2200" b="1" dirty="0">
                <a:solidFill>
                  <a:schemeClr val="tx2">
                    <a:lumMod val="75000"/>
                    <a:lumOff val="25000"/>
                  </a:schemeClr>
                </a:solidFill>
                <a:cs typeface="Calibri" panose="020F0502020204030204" pitchFamily="34" charset="0"/>
              </a:rPr>
              <a:t>MED OPS </a:t>
            </a:r>
            <a:r>
              <a:rPr lang="en-US" sz="2200" dirty="0">
                <a:solidFill>
                  <a:schemeClr val="tx2">
                    <a:lumMod val="75000"/>
                    <a:lumOff val="25000"/>
                  </a:schemeClr>
                </a:solidFill>
                <a:cs typeface="Calibri" panose="020F0502020204030204" pitchFamily="34" charset="0"/>
              </a:rPr>
              <a:t>Infrastructure Package. Hospitals can upgrade to Pulsara </a:t>
            </a:r>
            <a:r>
              <a:rPr lang="en-US" sz="2200" b="1" dirty="0">
                <a:solidFill>
                  <a:schemeClr val="tx2">
                    <a:lumMod val="75000"/>
                    <a:lumOff val="25000"/>
                  </a:schemeClr>
                </a:solidFill>
                <a:cs typeface="Calibri" panose="020F0502020204030204" pitchFamily="34" charset="0"/>
              </a:rPr>
              <a:t>UNITED</a:t>
            </a:r>
            <a:r>
              <a:rPr lang="en-US" sz="2200" dirty="0">
                <a:solidFill>
                  <a:schemeClr val="tx2">
                    <a:lumMod val="75000"/>
                    <a:lumOff val="25000"/>
                  </a:schemeClr>
                </a:solidFill>
                <a:cs typeface="Calibri" panose="020F0502020204030204" pitchFamily="34" charset="0"/>
              </a:rPr>
              <a:t> which includes all hospital functionality OR they can add Pulsara </a:t>
            </a:r>
            <a:r>
              <a:rPr lang="en-US" sz="2200" b="1" dirty="0">
                <a:solidFill>
                  <a:schemeClr val="tx2">
                    <a:lumMod val="75000"/>
                    <a:lumOff val="25000"/>
                  </a:schemeClr>
                </a:solidFill>
                <a:cs typeface="Calibri" panose="020F0502020204030204" pitchFamily="34" charset="0"/>
              </a:rPr>
              <a:t>TRANSFER OPS </a:t>
            </a:r>
            <a:r>
              <a:rPr lang="en-US" sz="2200" dirty="0">
                <a:solidFill>
                  <a:schemeClr val="tx2">
                    <a:lumMod val="75000"/>
                    <a:lumOff val="25000"/>
                  </a:schemeClr>
                </a:solidFill>
                <a:cs typeface="Calibri" panose="020F0502020204030204" pitchFamily="34" charset="0"/>
              </a:rPr>
              <a:t>and/or Pulsara </a:t>
            </a:r>
            <a:r>
              <a:rPr lang="en-US" sz="2200" b="1" dirty="0">
                <a:solidFill>
                  <a:schemeClr val="tx2">
                    <a:lumMod val="75000"/>
                    <a:lumOff val="25000"/>
                  </a:schemeClr>
                </a:solidFill>
                <a:cs typeface="Calibri" panose="020F0502020204030204" pitchFamily="34" charset="0"/>
              </a:rPr>
              <a:t>SELECT</a:t>
            </a:r>
            <a:r>
              <a:rPr lang="en-US" sz="2200" dirty="0">
                <a:solidFill>
                  <a:schemeClr val="tx2">
                    <a:lumMod val="75000"/>
                    <a:lumOff val="25000"/>
                  </a:schemeClr>
                </a:solidFill>
                <a:cs typeface="Calibri" panose="020F0502020204030204" pitchFamily="34" charset="0"/>
              </a:rPr>
              <a:t> to meet their needs.</a:t>
            </a:r>
            <a:r>
              <a:rPr lang="en-US" sz="2200" b="0" dirty="0">
                <a:solidFill>
                  <a:srgbClr val="000000"/>
                </a:solidFill>
                <a:latin typeface="ArialMT"/>
              </a:rPr>
              <a:t>	</a:t>
            </a:r>
          </a:p>
          <a:p>
            <a:r>
              <a:rPr lang="en-US" sz="1600" b="0" dirty="0">
                <a:solidFill>
                  <a:srgbClr val="000000"/>
                </a:solidFill>
                <a:latin typeface="ArialMT"/>
              </a:rPr>
              <a:t>	</a:t>
            </a:r>
          </a:p>
        </p:txBody>
      </p:sp>
      <p:sp>
        <p:nvSpPr>
          <p:cNvPr id="264" name="TITLE">
            <a:extLst>
              <a:ext uri="{FF2B5EF4-FFF2-40B4-BE49-F238E27FC236}">
                <a16:creationId xmlns:a16="http://schemas.microsoft.com/office/drawing/2014/main" id="{A4BB736F-8782-62B8-4BBA-00E0E9582B18}"/>
              </a:ext>
            </a:extLst>
          </p:cNvPr>
          <p:cNvSpPr txBox="1"/>
          <p:nvPr/>
        </p:nvSpPr>
        <p:spPr>
          <a:xfrm>
            <a:off x="0" y="1040200"/>
            <a:ext cx="24387175" cy="1200329"/>
          </a:xfrm>
          <a:prstGeom prst="rect">
            <a:avLst/>
          </a:prstGeom>
          <a:noFill/>
        </p:spPr>
        <p:txBody>
          <a:bodyPr wrap="square" anchor="ctr"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7200" b="1"/>
              <a:t>Hospital Functionality by Package</a:t>
            </a:r>
          </a:p>
        </p:txBody>
      </p:sp>
      <p:sp>
        <p:nvSpPr>
          <p:cNvPr id="261" name="AND/OR">
            <a:extLst>
              <a:ext uri="{FF2B5EF4-FFF2-40B4-BE49-F238E27FC236}">
                <a16:creationId xmlns:a16="http://schemas.microsoft.com/office/drawing/2014/main" id="{F3F0AD77-D413-0FE0-969C-B96C3B6BF289}"/>
              </a:ext>
            </a:extLst>
          </p:cNvPr>
          <p:cNvSpPr/>
          <p:nvPr/>
        </p:nvSpPr>
        <p:spPr>
          <a:xfrm>
            <a:off x="16589746" y="5790718"/>
            <a:ext cx="1385408"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AND/OR</a:t>
            </a:r>
          </a:p>
        </p:txBody>
      </p:sp>
      <p:sp>
        <p:nvSpPr>
          <p:cNvPr id="564" name="send-one">
            <a:extLst>
              <a:ext uri="{FF2B5EF4-FFF2-40B4-BE49-F238E27FC236}">
                <a16:creationId xmlns:a16="http://schemas.microsoft.com/office/drawing/2014/main" id="{F6440844-C0C1-6BD6-124D-4FAB7CC00CA9}"/>
              </a:ext>
            </a:extLst>
          </p:cNvPr>
          <p:cNvSpPr/>
          <p:nvPr/>
        </p:nvSpPr>
        <p:spPr>
          <a:xfrm>
            <a:off x="7741948" y="6906531"/>
            <a:ext cx="2937028"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ulti-one">
            <a:extLst>
              <a:ext uri="{FF2B5EF4-FFF2-40B4-BE49-F238E27FC236}">
                <a16:creationId xmlns:a16="http://schemas.microsoft.com/office/drawing/2014/main" id="{0A502776-2F1B-7230-9DCB-A0BDD3159C82}"/>
              </a:ext>
            </a:extLst>
          </p:cNvPr>
          <p:cNvSpPr/>
          <p:nvPr/>
        </p:nvSpPr>
        <p:spPr>
          <a:xfrm>
            <a:off x="7740291" y="6261463"/>
            <a:ext cx="2939383"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eive-one">
            <a:extLst>
              <a:ext uri="{FF2B5EF4-FFF2-40B4-BE49-F238E27FC236}">
                <a16:creationId xmlns:a16="http://schemas.microsoft.com/office/drawing/2014/main" id="{5052146A-913E-0680-1D73-AD89E3546A48}"/>
              </a:ext>
            </a:extLst>
          </p:cNvPr>
          <p:cNvSpPr/>
          <p:nvPr/>
        </p:nvSpPr>
        <p:spPr>
          <a:xfrm>
            <a:off x="7738544" y="8466085"/>
            <a:ext cx="2943312"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add-phys-consult-for-one">
            <a:extLst>
              <a:ext uri="{FF2B5EF4-FFF2-40B4-BE49-F238E27FC236}">
                <a16:creationId xmlns:a16="http://schemas.microsoft.com/office/drawing/2014/main" id="{637D022D-288F-7477-ADF8-8E44A8B5CF6B}"/>
              </a:ext>
            </a:extLst>
          </p:cNvPr>
          <p:cNvSpPr/>
          <p:nvPr/>
        </p:nvSpPr>
        <p:spPr>
          <a:xfrm>
            <a:off x="7740291" y="9111153"/>
            <a:ext cx="293938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add-phys-consult-all-one">
            <a:extLst>
              <a:ext uri="{FF2B5EF4-FFF2-40B4-BE49-F238E27FC236}">
                <a16:creationId xmlns:a16="http://schemas.microsoft.com/office/drawing/2014/main" id="{F5AC218B-1EF5-6A21-FE64-A0176DDA4217}"/>
              </a:ext>
            </a:extLst>
          </p:cNvPr>
          <p:cNvSpPr/>
          <p:nvPr/>
        </p:nvSpPr>
        <p:spPr>
          <a:xfrm>
            <a:off x="7738544" y="10025639"/>
            <a:ext cx="2943312"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add-downstream-one">
            <a:extLst>
              <a:ext uri="{FF2B5EF4-FFF2-40B4-BE49-F238E27FC236}">
                <a16:creationId xmlns:a16="http://schemas.microsoft.com/office/drawing/2014/main" id="{C5FAE379-8C3E-EA55-CA5B-30E9E1E7D65E}"/>
              </a:ext>
            </a:extLst>
          </p:cNvPr>
          <p:cNvSpPr/>
          <p:nvPr/>
        </p:nvSpPr>
        <p:spPr>
          <a:xfrm>
            <a:off x="7740291" y="10937805"/>
            <a:ext cx="293938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state-med">
            <a:extLst>
              <a:ext uri="{FF2B5EF4-FFF2-40B4-BE49-F238E27FC236}">
                <a16:creationId xmlns:a16="http://schemas.microsoft.com/office/drawing/2014/main" id="{51A406B3-567B-7A75-A928-F0821B8B9939}"/>
              </a:ext>
            </a:extLst>
          </p:cNvPr>
          <p:cNvSpPr/>
          <p:nvPr/>
        </p:nvSpPr>
        <p:spPr>
          <a:xfrm>
            <a:off x="10791501" y="7551599"/>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eive-med">
            <a:extLst>
              <a:ext uri="{FF2B5EF4-FFF2-40B4-BE49-F238E27FC236}">
                <a16:creationId xmlns:a16="http://schemas.microsoft.com/office/drawing/2014/main" id="{B1029881-79E9-8510-3A17-21A0A99B8FEE}"/>
              </a:ext>
            </a:extLst>
          </p:cNvPr>
          <p:cNvSpPr/>
          <p:nvPr/>
        </p:nvSpPr>
        <p:spPr>
          <a:xfrm>
            <a:off x="10789753" y="8466085"/>
            <a:ext cx="2945498"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add-phys-consult-for-med">
            <a:extLst>
              <a:ext uri="{FF2B5EF4-FFF2-40B4-BE49-F238E27FC236}">
                <a16:creationId xmlns:a16="http://schemas.microsoft.com/office/drawing/2014/main" id="{37448AFF-A313-5C8F-6E2D-C3D3AB5B8810}"/>
              </a:ext>
            </a:extLst>
          </p:cNvPr>
          <p:cNvSpPr/>
          <p:nvPr/>
        </p:nvSpPr>
        <p:spPr>
          <a:xfrm>
            <a:off x="10791501" y="9111153"/>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add-phys-consult-all-med">
            <a:extLst>
              <a:ext uri="{FF2B5EF4-FFF2-40B4-BE49-F238E27FC236}">
                <a16:creationId xmlns:a16="http://schemas.microsoft.com/office/drawing/2014/main" id="{F7532BDA-8BA1-7284-DF01-EE3E679E13F4}"/>
              </a:ext>
            </a:extLst>
          </p:cNvPr>
          <p:cNvSpPr/>
          <p:nvPr/>
        </p:nvSpPr>
        <p:spPr>
          <a:xfrm>
            <a:off x="10789753" y="10025639"/>
            <a:ext cx="2945498"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add-downstream-med">
            <a:extLst>
              <a:ext uri="{FF2B5EF4-FFF2-40B4-BE49-F238E27FC236}">
                <a16:creationId xmlns:a16="http://schemas.microsoft.com/office/drawing/2014/main" id="{FDBF4A9B-D417-1CFB-5564-11A197B89F8F}"/>
              </a:ext>
            </a:extLst>
          </p:cNvPr>
          <p:cNvSpPr/>
          <p:nvPr/>
        </p:nvSpPr>
        <p:spPr>
          <a:xfrm>
            <a:off x="10791501" y="10937805"/>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add-phys-consult-for-transf">
            <a:extLst>
              <a:ext uri="{FF2B5EF4-FFF2-40B4-BE49-F238E27FC236}">
                <a16:creationId xmlns:a16="http://schemas.microsoft.com/office/drawing/2014/main" id="{74976ECD-4F21-13AA-7012-05DE13E7B6FE}"/>
              </a:ext>
            </a:extLst>
          </p:cNvPr>
          <p:cNvSpPr/>
          <p:nvPr/>
        </p:nvSpPr>
        <p:spPr>
          <a:xfrm>
            <a:off x="14121948" y="9111153"/>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add-phys-consult-all-transf">
            <a:extLst>
              <a:ext uri="{FF2B5EF4-FFF2-40B4-BE49-F238E27FC236}">
                <a16:creationId xmlns:a16="http://schemas.microsoft.com/office/drawing/2014/main" id="{3D460456-D304-E5EF-1897-A633CC107909}"/>
              </a:ext>
            </a:extLst>
          </p:cNvPr>
          <p:cNvSpPr/>
          <p:nvPr/>
        </p:nvSpPr>
        <p:spPr>
          <a:xfrm>
            <a:off x="14120093" y="10025639"/>
            <a:ext cx="31251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add-downstream-transf">
            <a:extLst>
              <a:ext uri="{FF2B5EF4-FFF2-40B4-BE49-F238E27FC236}">
                <a16:creationId xmlns:a16="http://schemas.microsoft.com/office/drawing/2014/main" id="{D413288A-9E0E-313C-4714-F55E864C3102}"/>
              </a:ext>
            </a:extLst>
          </p:cNvPr>
          <p:cNvSpPr/>
          <p:nvPr/>
        </p:nvSpPr>
        <p:spPr>
          <a:xfrm>
            <a:off x="14121948" y="10937805"/>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add-phys-consult-all-select">
            <a:extLst>
              <a:ext uri="{FF2B5EF4-FFF2-40B4-BE49-F238E27FC236}">
                <a16:creationId xmlns:a16="http://schemas.microsoft.com/office/drawing/2014/main" id="{F74B8628-834D-5D3C-22FF-08D6AF5401C8}"/>
              </a:ext>
            </a:extLst>
          </p:cNvPr>
          <p:cNvSpPr/>
          <p:nvPr/>
        </p:nvSpPr>
        <p:spPr>
          <a:xfrm>
            <a:off x="17334931" y="10025639"/>
            <a:ext cx="31116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add-downstream-select">
            <a:extLst>
              <a:ext uri="{FF2B5EF4-FFF2-40B4-BE49-F238E27FC236}">
                <a16:creationId xmlns:a16="http://schemas.microsoft.com/office/drawing/2014/main" id="{ECB64FC1-4ACF-E8CE-E5C2-935C6A441B6D}"/>
              </a:ext>
            </a:extLst>
          </p:cNvPr>
          <p:cNvSpPr/>
          <p:nvPr/>
        </p:nvSpPr>
        <p:spPr>
          <a:xfrm>
            <a:off x="17336778" y="10937805"/>
            <a:ext cx="310750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397">
            <a:extLst>
              <a:ext uri="{FF2B5EF4-FFF2-40B4-BE49-F238E27FC236}">
                <a16:creationId xmlns:a16="http://schemas.microsoft.com/office/drawing/2014/main" id="{169E3912-B432-7E13-7789-5778B0405A41}"/>
              </a:ext>
            </a:extLst>
          </p:cNvPr>
          <p:cNvGrpSpPr/>
          <p:nvPr/>
        </p:nvGrpSpPr>
        <p:grpSpPr>
          <a:xfrm>
            <a:off x="22341468" y="10204306"/>
            <a:ext cx="1321397" cy="509413"/>
            <a:chOff x="8553911" y="6534485"/>
            <a:chExt cx="1321397" cy="509413"/>
          </a:xfrm>
        </p:grpSpPr>
        <p:sp>
          <p:nvSpPr>
            <p:cNvPr id="399" name="Rounded Rectangle 398">
              <a:extLst>
                <a:ext uri="{FF2B5EF4-FFF2-40B4-BE49-F238E27FC236}">
                  <a16:creationId xmlns:a16="http://schemas.microsoft.com/office/drawing/2014/main" id="{AEBF9273-006A-7FE0-0A55-73625A94EA02}"/>
                </a:ext>
              </a:extLst>
            </p:cNvPr>
            <p:cNvSpPr/>
            <p:nvPr/>
          </p:nvSpPr>
          <p:spPr>
            <a:xfrm>
              <a:off x="8553911" y="6534485"/>
              <a:ext cx="1321397" cy="509413"/>
            </a:xfrm>
            <a:prstGeom prst="roundRect">
              <a:avLst>
                <a:gd name="adj" fmla="val 50000"/>
              </a:avLst>
            </a:prstGeom>
            <a:solidFill>
              <a:srgbClr val="53C3CC"/>
            </a:solidFill>
            <a:ln w="25400">
              <a:noFill/>
            </a:ln>
            <a:effectLst>
              <a:glow rad="88900">
                <a:schemeClr val="accent1">
                  <a:satMod val="175000"/>
                  <a:alpha val="30000"/>
                </a:scheme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0" name="white checkmark" descr="Checkmark outline">
              <a:extLst>
                <a:ext uri="{FF2B5EF4-FFF2-40B4-BE49-F238E27FC236}">
                  <a16:creationId xmlns:a16="http://schemas.microsoft.com/office/drawing/2014/main" id="{FB873839-F33B-E890-2F42-F4F15AE129B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9" name="Group 418">
            <a:extLst>
              <a:ext uri="{FF2B5EF4-FFF2-40B4-BE49-F238E27FC236}">
                <a16:creationId xmlns:a16="http://schemas.microsoft.com/office/drawing/2014/main" id="{72B3A8CB-26BE-B635-A162-4757E5F77B23}"/>
              </a:ext>
            </a:extLst>
          </p:cNvPr>
          <p:cNvGrpSpPr/>
          <p:nvPr/>
        </p:nvGrpSpPr>
        <p:grpSpPr>
          <a:xfrm>
            <a:off x="20919068" y="10204306"/>
            <a:ext cx="1321397" cy="509413"/>
            <a:chOff x="8553911" y="6534485"/>
            <a:chExt cx="1321397" cy="509413"/>
          </a:xfrm>
        </p:grpSpPr>
        <p:sp>
          <p:nvSpPr>
            <p:cNvPr id="420" name="Rounded Rectangle 419">
              <a:extLst>
                <a:ext uri="{FF2B5EF4-FFF2-40B4-BE49-F238E27FC236}">
                  <a16:creationId xmlns:a16="http://schemas.microsoft.com/office/drawing/2014/main" id="{D3CD66D8-56F2-1298-1167-9ABE3437711B}"/>
                </a:ext>
              </a:extLst>
            </p:cNvPr>
            <p:cNvSpPr/>
            <p:nvPr/>
          </p:nvSpPr>
          <p:spPr>
            <a:xfrm>
              <a:off x="8553911" y="6534485"/>
              <a:ext cx="1321397" cy="509413"/>
            </a:xfrm>
            <a:prstGeom prst="roundRect">
              <a:avLst>
                <a:gd name="adj" fmla="val 50000"/>
              </a:avLst>
            </a:prstGeom>
            <a:solidFill>
              <a:srgbClr val="20525C"/>
            </a:solidFill>
            <a:ln w="22225">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21" name="white checkmark" descr="Checkmark outline">
              <a:extLst>
                <a:ext uri="{FF2B5EF4-FFF2-40B4-BE49-F238E27FC236}">
                  <a16:creationId xmlns:a16="http://schemas.microsoft.com/office/drawing/2014/main" id="{A3677D4F-50CC-F6BA-4E95-151E47F903A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1" name="Group 400">
            <a:extLst>
              <a:ext uri="{FF2B5EF4-FFF2-40B4-BE49-F238E27FC236}">
                <a16:creationId xmlns:a16="http://schemas.microsoft.com/office/drawing/2014/main" id="{4A1ECFA0-1753-3D4A-305C-DA9E3D0A34C2}"/>
              </a:ext>
            </a:extLst>
          </p:cNvPr>
          <p:cNvGrpSpPr/>
          <p:nvPr/>
        </p:nvGrpSpPr>
        <p:grpSpPr>
          <a:xfrm>
            <a:off x="22341468" y="11095296"/>
            <a:ext cx="1321397" cy="509413"/>
            <a:chOff x="8553911" y="6534485"/>
            <a:chExt cx="1321397" cy="509413"/>
          </a:xfrm>
        </p:grpSpPr>
        <p:sp>
          <p:nvSpPr>
            <p:cNvPr id="402" name="Rounded Rectangle 401">
              <a:extLst>
                <a:ext uri="{FF2B5EF4-FFF2-40B4-BE49-F238E27FC236}">
                  <a16:creationId xmlns:a16="http://schemas.microsoft.com/office/drawing/2014/main" id="{4CEB7C86-E9F3-5D1E-D515-4ACCF86320E1}"/>
                </a:ext>
              </a:extLst>
            </p:cNvPr>
            <p:cNvSpPr/>
            <p:nvPr/>
          </p:nvSpPr>
          <p:spPr>
            <a:xfrm>
              <a:off x="8553911" y="6534485"/>
              <a:ext cx="1321397" cy="509413"/>
            </a:xfrm>
            <a:prstGeom prst="roundRect">
              <a:avLst>
                <a:gd name="adj" fmla="val 50000"/>
              </a:avLst>
            </a:prstGeom>
            <a:solidFill>
              <a:srgbClr val="53C3CC"/>
            </a:solidFill>
            <a:ln w="25400">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3" name="white checkmark" descr="Checkmark outline">
              <a:extLst>
                <a:ext uri="{FF2B5EF4-FFF2-40B4-BE49-F238E27FC236}">
                  <a16:creationId xmlns:a16="http://schemas.microsoft.com/office/drawing/2014/main" id="{40940A12-1C50-04E6-8D9A-47A953AC49D5}"/>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22" name="Group 421">
            <a:extLst>
              <a:ext uri="{FF2B5EF4-FFF2-40B4-BE49-F238E27FC236}">
                <a16:creationId xmlns:a16="http://schemas.microsoft.com/office/drawing/2014/main" id="{4E18C398-E124-7501-A359-8D8FE189DEFB}"/>
              </a:ext>
            </a:extLst>
          </p:cNvPr>
          <p:cNvGrpSpPr/>
          <p:nvPr/>
        </p:nvGrpSpPr>
        <p:grpSpPr>
          <a:xfrm>
            <a:off x="20919068" y="11095296"/>
            <a:ext cx="1321397" cy="509413"/>
            <a:chOff x="8553911" y="6534485"/>
            <a:chExt cx="1321397" cy="509413"/>
          </a:xfrm>
        </p:grpSpPr>
        <p:sp>
          <p:nvSpPr>
            <p:cNvPr id="423" name="Rounded Rectangle 422">
              <a:extLst>
                <a:ext uri="{FF2B5EF4-FFF2-40B4-BE49-F238E27FC236}">
                  <a16:creationId xmlns:a16="http://schemas.microsoft.com/office/drawing/2014/main" id="{F1454510-B07F-1661-180A-B4B779AE64F7}"/>
                </a:ext>
              </a:extLst>
            </p:cNvPr>
            <p:cNvSpPr/>
            <p:nvPr/>
          </p:nvSpPr>
          <p:spPr>
            <a:xfrm>
              <a:off x="8553911" y="6534485"/>
              <a:ext cx="1321397" cy="509413"/>
            </a:xfrm>
            <a:prstGeom prst="roundRect">
              <a:avLst>
                <a:gd name="adj" fmla="val 50000"/>
              </a:avLst>
            </a:prstGeom>
            <a:solidFill>
              <a:srgbClr val="20525C"/>
            </a:solidFill>
            <a:ln w="25400">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24" name="white checkmark" descr="Checkmark outline">
              <a:extLst>
                <a:ext uri="{FF2B5EF4-FFF2-40B4-BE49-F238E27FC236}">
                  <a16:creationId xmlns:a16="http://schemas.microsoft.com/office/drawing/2014/main" id="{38AFF3FA-7892-C355-BED4-D084CC20F659}"/>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4" name="Group 523">
            <a:extLst>
              <a:ext uri="{FF2B5EF4-FFF2-40B4-BE49-F238E27FC236}">
                <a16:creationId xmlns:a16="http://schemas.microsoft.com/office/drawing/2014/main" id="{157F3F28-DA45-3FBB-7700-84605549E87B}"/>
              </a:ext>
            </a:extLst>
          </p:cNvPr>
          <p:cNvGrpSpPr/>
          <p:nvPr/>
        </p:nvGrpSpPr>
        <p:grpSpPr>
          <a:xfrm>
            <a:off x="17526753" y="10204306"/>
            <a:ext cx="1321397" cy="509413"/>
            <a:chOff x="17587149" y="8002385"/>
            <a:chExt cx="1321397" cy="509413"/>
          </a:xfrm>
        </p:grpSpPr>
        <p:sp>
          <p:nvSpPr>
            <p:cNvPr id="525" name="Rounded Rectangle 524">
              <a:extLst>
                <a:ext uri="{FF2B5EF4-FFF2-40B4-BE49-F238E27FC236}">
                  <a16:creationId xmlns:a16="http://schemas.microsoft.com/office/drawing/2014/main" id="{6DAF83A5-CA2B-FE03-7FAF-27F6BC78D5E1}"/>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6" name="white checkmark" descr="Checkmark outline">
              <a:extLst>
                <a:ext uri="{FF2B5EF4-FFF2-40B4-BE49-F238E27FC236}">
                  <a16:creationId xmlns:a16="http://schemas.microsoft.com/office/drawing/2014/main" id="{B3C82BC5-51F7-160C-0E92-DF4BC2B4E6F3}"/>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7" name="Group 526">
            <a:extLst>
              <a:ext uri="{FF2B5EF4-FFF2-40B4-BE49-F238E27FC236}">
                <a16:creationId xmlns:a16="http://schemas.microsoft.com/office/drawing/2014/main" id="{CBEAFE60-9B0C-9CB2-84F8-1048E06645FD}"/>
              </a:ext>
            </a:extLst>
          </p:cNvPr>
          <p:cNvGrpSpPr/>
          <p:nvPr/>
        </p:nvGrpSpPr>
        <p:grpSpPr>
          <a:xfrm>
            <a:off x="18921392" y="10204306"/>
            <a:ext cx="1321397" cy="509413"/>
            <a:chOff x="17587149" y="8002385"/>
            <a:chExt cx="1321397" cy="509413"/>
          </a:xfrm>
        </p:grpSpPr>
        <p:sp>
          <p:nvSpPr>
            <p:cNvPr id="528" name="Rounded Rectangle 527">
              <a:extLst>
                <a:ext uri="{FF2B5EF4-FFF2-40B4-BE49-F238E27FC236}">
                  <a16:creationId xmlns:a16="http://schemas.microsoft.com/office/drawing/2014/main" id="{C5F1F130-2CD2-3DD9-1445-CA9C05049869}"/>
                </a:ext>
              </a:extLst>
            </p:cNvPr>
            <p:cNvSpPr/>
            <p:nvPr/>
          </p:nvSpPr>
          <p:spPr>
            <a:xfrm>
              <a:off x="17587149"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9" name="white checkmark" descr="Checkmark outline">
              <a:extLst>
                <a:ext uri="{FF2B5EF4-FFF2-40B4-BE49-F238E27FC236}">
                  <a16:creationId xmlns:a16="http://schemas.microsoft.com/office/drawing/2014/main" id="{B2550B3A-7F71-B7BA-E801-4175A017498C}"/>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0" name="Group 529">
            <a:extLst>
              <a:ext uri="{FF2B5EF4-FFF2-40B4-BE49-F238E27FC236}">
                <a16:creationId xmlns:a16="http://schemas.microsoft.com/office/drawing/2014/main" id="{75F174CA-CA13-2D1F-E099-60D80073A434}"/>
              </a:ext>
            </a:extLst>
          </p:cNvPr>
          <p:cNvGrpSpPr/>
          <p:nvPr/>
        </p:nvGrpSpPr>
        <p:grpSpPr>
          <a:xfrm>
            <a:off x="17526753" y="11095296"/>
            <a:ext cx="1321397" cy="509413"/>
            <a:chOff x="17587149" y="8002385"/>
            <a:chExt cx="1321397" cy="509413"/>
          </a:xfrm>
        </p:grpSpPr>
        <p:sp>
          <p:nvSpPr>
            <p:cNvPr id="531" name="Rounded Rectangle 530">
              <a:extLst>
                <a:ext uri="{FF2B5EF4-FFF2-40B4-BE49-F238E27FC236}">
                  <a16:creationId xmlns:a16="http://schemas.microsoft.com/office/drawing/2014/main" id="{045FEB7C-72D7-F379-6DD4-11032DF2A601}"/>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32" name="white checkmark" descr="Checkmark outline">
              <a:extLst>
                <a:ext uri="{FF2B5EF4-FFF2-40B4-BE49-F238E27FC236}">
                  <a16:creationId xmlns:a16="http://schemas.microsoft.com/office/drawing/2014/main" id="{4677F6CF-6CE4-58D1-B6C4-5A6180160702}"/>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3" name="Group 532">
            <a:extLst>
              <a:ext uri="{FF2B5EF4-FFF2-40B4-BE49-F238E27FC236}">
                <a16:creationId xmlns:a16="http://schemas.microsoft.com/office/drawing/2014/main" id="{6E9C32F6-D985-F9F0-0AB8-D367DC1218C6}"/>
              </a:ext>
            </a:extLst>
          </p:cNvPr>
          <p:cNvGrpSpPr/>
          <p:nvPr/>
        </p:nvGrpSpPr>
        <p:grpSpPr>
          <a:xfrm>
            <a:off x="18921392" y="11095296"/>
            <a:ext cx="1321397" cy="509413"/>
            <a:chOff x="17587149" y="8002385"/>
            <a:chExt cx="1321397" cy="509413"/>
          </a:xfrm>
        </p:grpSpPr>
        <p:sp>
          <p:nvSpPr>
            <p:cNvPr id="534" name="Rounded Rectangle 533">
              <a:extLst>
                <a:ext uri="{FF2B5EF4-FFF2-40B4-BE49-F238E27FC236}">
                  <a16:creationId xmlns:a16="http://schemas.microsoft.com/office/drawing/2014/main" id="{54EE3660-3A7C-A60F-7168-085F2D2655F7}"/>
                </a:ext>
              </a:extLst>
            </p:cNvPr>
            <p:cNvSpPr/>
            <p:nvPr/>
          </p:nvSpPr>
          <p:spPr>
            <a:xfrm>
              <a:off x="17587149"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35" name="white checkmark" descr="Checkmark outline">
              <a:extLst>
                <a:ext uri="{FF2B5EF4-FFF2-40B4-BE49-F238E27FC236}">
                  <a16:creationId xmlns:a16="http://schemas.microsoft.com/office/drawing/2014/main" id="{7910914E-47FE-45AB-80CA-98262CDFF818}"/>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5" name="Group 454">
            <a:extLst>
              <a:ext uri="{FF2B5EF4-FFF2-40B4-BE49-F238E27FC236}">
                <a16:creationId xmlns:a16="http://schemas.microsoft.com/office/drawing/2014/main" id="{14195957-011A-CA4A-D840-6CE5F22A5306}"/>
              </a:ext>
            </a:extLst>
          </p:cNvPr>
          <p:cNvGrpSpPr/>
          <p:nvPr/>
        </p:nvGrpSpPr>
        <p:grpSpPr>
          <a:xfrm>
            <a:off x="8545747" y="6298473"/>
            <a:ext cx="1321397" cy="509413"/>
            <a:chOff x="8553911" y="6534485"/>
            <a:chExt cx="1321397" cy="509413"/>
          </a:xfrm>
        </p:grpSpPr>
        <p:sp>
          <p:nvSpPr>
            <p:cNvPr id="456" name="Rounded Rectangle 455">
              <a:extLst>
                <a:ext uri="{FF2B5EF4-FFF2-40B4-BE49-F238E27FC236}">
                  <a16:creationId xmlns:a16="http://schemas.microsoft.com/office/drawing/2014/main" id="{2668ACF1-6103-6597-C3A3-A9EA2E220637}"/>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57" name="white checkmark" descr="Checkmark outline">
              <a:extLst>
                <a:ext uri="{FF2B5EF4-FFF2-40B4-BE49-F238E27FC236}">
                  <a16:creationId xmlns:a16="http://schemas.microsoft.com/office/drawing/2014/main" id="{1C08FCE4-6E35-B459-B111-E5DF5FB7C175}"/>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6" name="Group 535">
            <a:extLst>
              <a:ext uri="{FF2B5EF4-FFF2-40B4-BE49-F238E27FC236}">
                <a16:creationId xmlns:a16="http://schemas.microsoft.com/office/drawing/2014/main" id="{8B0B031C-048F-FABC-73C7-795FEDB0DBFB}"/>
              </a:ext>
            </a:extLst>
          </p:cNvPr>
          <p:cNvGrpSpPr/>
          <p:nvPr/>
        </p:nvGrpSpPr>
        <p:grpSpPr>
          <a:xfrm>
            <a:off x="8545747" y="6950146"/>
            <a:ext cx="1321397" cy="509413"/>
            <a:chOff x="8553911" y="6534485"/>
            <a:chExt cx="1321397" cy="509413"/>
          </a:xfrm>
        </p:grpSpPr>
        <p:sp>
          <p:nvSpPr>
            <p:cNvPr id="537" name="Rounded Rectangle 536">
              <a:extLst>
                <a:ext uri="{FF2B5EF4-FFF2-40B4-BE49-F238E27FC236}">
                  <a16:creationId xmlns:a16="http://schemas.microsoft.com/office/drawing/2014/main" id="{A32D39F5-55AB-CF8D-8300-6187E4E3752A}"/>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38" name="white checkmark" descr="Checkmark outline">
              <a:extLst>
                <a:ext uri="{FF2B5EF4-FFF2-40B4-BE49-F238E27FC236}">
                  <a16:creationId xmlns:a16="http://schemas.microsoft.com/office/drawing/2014/main" id="{E928A600-23BC-AAE1-07CC-1C05AEA802A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1" name="Group 460">
            <a:extLst>
              <a:ext uri="{FF2B5EF4-FFF2-40B4-BE49-F238E27FC236}">
                <a16:creationId xmlns:a16="http://schemas.microsoft.com/office/drawing/2014/main" id="{541F9EF1-30A2-9E32-25FE-76945128A6DF}"/>
              </a:ext>
            </a:extLst>
          </p:cNvPr>
          <p:cNvGrpSpPr/>
          <p:nvPr/>
        </p:nvGrpSpPr>
        <p:grpSpPr>
          <a:xfrm>
            <a:off x="11594813" y="7725366"/>
            <a:ext cx="1321397" cy="509413"/>
            <a:chOff x="8553911" y="6534485"/>
            <a:chExt cx="1321397" cy="509413"/>
          </a:xfrm>
        </p:grpSpPr>
        <p:sp>
          <p:nvSpPr>
            <p:cNvPr id="462" name="Rounded Rectangle 461">
              <a:extLst>
                <a:ext uri="{FF2B5EF4-FFF2-40B4-BE49-F238E27FC236}">
                  <a16:creationId xmlns:a16="http://schemas.microsoft.com/office/drawing/2014/main" id="{D5AA489D-1E86-3F35-4A3B-FBECE3226A35}"/>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3" name="white checkmark" descr="Checkmark outline">
              <a:extLst>
                <a:ext uri="{FF2B5EF4-FFF2-40B4-BE49-F238E27FC236}">
                  <a16:creationId xmlns:a16="http://schemas.microsoft.com/office/drawing/2014/main" id="{682E81E3-E9D9-822A-63FF-25772907C8C1}"/>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4" name="Group 463">
            <a:extLst>
              <a:ext uri="{FF2B5EF4-FFF2-40B4-BE49-F238E27FC236}">
                <a16:creationId xmlns:a16="http://schemas.microsoft.com/office/drawing/2014/main" id="{D4442CDA-1F68-6A8B-5DCC-2DCB943B0F51}"/>
              </a:ext>
            </a:extLst>
          </p:cNvPr>
          <p:cNvGrpSpPr/>
          <p:nvPr/>
        </p:nvGrpSpPr>
        <p:grpSpPr>
          <a:xfrm>
            <a:off x="11594813" y="8497737"/>
            <a:ext cx="1321397" cy="509413"/>
            <a:chOff x="8553911" y="6534485"/>
            <a:chExt cx="1321397" cy="509413"/>
          </a:xfrm>
        </p:grpSpPr>
        <p:sp>
          <p:nvSpPr>
            <p:cNvPr id="465" name="Rounded Rectangle 464">
              <a:extLst>
                <a:ext uri="{FF2B5EF4-FFF2-40B4-BE49-F238E27FC236}">
                  <a16:creationId xmlns:a16="http://schemas.microsoft.com/office/drawing/2014/main" id="{85903738-A17B-D7B4-C592-6F2BA4248545}"/>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6" name="white checkmark" descr="Checkmark outline">
              <a:extLst>
                <a:ext uri="{FF2B5EF4-FFF2-40B4-BE49-F238E27FC236}">
                  <a16:creationId xmlns:a16="http://schemas.microsoft.com/office/drawing/2014/main" id="{30FA36FC-CEF7-3990-6E66-1F6174635D8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9" name="Group 478">
            <a:extLst>
              <a:ext uri="{FF2B5EF4-FFF2-40B4-BE49-F238E27FC236}">
                <a16:creationId xmlns:a16="http://schemas.microsoft.com/office/drawing/2014/main" id="{6B193470-AE2F-9F72-A2A8-58BB80738632}"/>
              </a:ext>
            </a:extLst>
          </p:cNvPr>
          <p:cNvGrpSpPr/>
          <p:nvPr/>
        </p:nvGrpSpPr>
        <p:grpSpPr>
          <a:xfrm>
            <a:off x="15727308" y="9271659"/>
            <a:ext cx="1321397" cy="509413"/>
            <a:chOff x="8553911" y="6534485"/>
            <a:chExt cx="1321397" cy="509413"/>
          </a:xfrm>
        </p:grpSpPr>
        <p:sp>
          <p:nvSpPr>
            <p:cNvPr id="480" name="Rounded Rectangle 479">
              <a:extLst>
                <a:ext uri="{FF2B5EF4-FFF2-40B4-BE49-F238E27FC236}">
                  <a16:creationId xmlns:a16="http://schemas.microsoft.com/office/drawing/2014/main" id="{DAAFCF82-625C-4920-F6CA-63405106FF46}"/>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1" name="white checkmark" descr="Checkmark outline">
              <a:extLst>
                <a:ext uri="{FF2B5EF4-FFF2-40B4-BE49-F238E27FC236}">
                  <a16:creationId xmlns:a16="http://schemas.microsoft.com/office/drawing/2014/main" id="{5D9A1D39-FA3D-578C-7C98-8CAEA650250E}"/>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4" name="Group 493">
            <a:extLst>
              <a:ext uri="{FF2B5EF4-FFF2-40B4-BE49-F238E27FC236}">
                <a16:creationId xmlns:a16="http://schemas.microsoft.com/office/drawing/2014/main" id="{593E3B16-C179-8518-96A8-DC9EC89E5FD9}"/>
              </a:ext>
            </a:extLst>
          </p:cNvPr>
          <p:cNvGrpSpPr/>
          <p:nvPr/>
        </p:nvGrpSpPr>
        <p:grpSpPr>
          <a:xfrm>
            <a:off x="14304908" y="9271659"/>
            <a:ext cx="1321397" cy="509413"/>
            <a:chOff x="8553911" y="6534485"/>
            <a:chExt cx="1321397" cy="509413"/>
          </a:xfrm>
        </p:grpSpPr>
        <p:sp>
          <p:nvSpPr>
            <p:cNvPr id="495" name="Rounded Rectangle 494">
              <a:extLst>
                <a:ext uri="{FF2B5EF4-FFF2-40B4-BE49-F238E27FC236}">
                  <a16:creationId xmlns:a16="http://schemas.microsoft.com/office/drawing/2014/main" id="{D563D365-D7C2-DE9F-4A98-135EF75507EF}"/>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6" name="white checkmark" descr="Checkmark outline">
              <a:extLst>
                <a:ext uri="{FF2B5EF4-FFF2-40B4-BE49-F238E27FC236}">
                  <a16:creationId xmlns:a16="http://schemas.microsoft.com/office/drawing/2014/main" id="{416A3368-3926-1E9D-7910-5FED1BF7770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620" name="state-med">
            <a:extLst>
              <a:ext uri="{FF2B5EF4-FFF2-40B4-BE49-F238E27FC236}">
                <a16:creationId xmlns:a16="http://schemas.microsoft.com/office/drawing/2014/main" id="{1AE7DCDD-F568-721D-BBEF-D714C5F75472}"/>
              </a:ext>
            </a:extLst>
          </p:cNvPr>
          <p:cNvSpPr/>
          <p:nvPr/>
        </p:nvSpPr>
        <p:spPr>
          <a:xfrm>
            <a:off x="7743501" y="7551599"/>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4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up)">
                                      <p:cBhvr>
                                        <p:cTn id="7" dur="750"/>
                                        <p:tgtEl>
                                          <p:spTgt spid="26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750"/>
                                        <p:tgtEl>
                                          <p:spTgt spid="53"/>
                                        </p:tgtEl>
                                      </p:cBhvr>
                                    </p:animEffect>
                                  </p:childTnLst>
                                </p:cTn>
                              </p:par>
                              <p:par>
                                <p:cTn id="12" presetID="22" presetClass="entr" presetSubtype="1" fill="hold" nodeType="withEffect">
                                  <p:stCondLst>
                                    <p:cond delay="0"/>
                                  </p:stCondLst>
                                  <p:childTnLst>
                                    <p:set>
                                      <p:cBhvr>
                                        <p:cTn id="13" dur="1" fill="hold">
                                          <p:stCondLst>
                                            <p:cond delay="0"/>
                                          </p:stCondLst>
                                        </p:cTn>
                                        <p:tgtEl>
                                          <p:spTgt spid="607"/>
                                        </p:tgtEl>
                                        <p:attrNameLst>
                                          <p:attrName>style.visibility</p:attrName>
                                        </p:attrNameLst>
                                      </p:cBhvr>
                                      <p:to>
                                        <p:strVal val="visible"/>
                                      </p:to>
                                    </p:set>
                                    <p:animEffect transition="in" filter="wipe(up)">
                                      <p:cBhvr>
                                        <p:cTn id="14" dur="750"/>
                                        <p:tgtEl>
                                          <p:spTgt spid="60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5"/>
                                        </p:tgtEl>
                                        <p:attrNameLst>
                                          <p:attrName>style.visibility</p:attrName>
                                        </p:attrNameLst>
                                      </p:cBhvr>
                                      <p:to>
                                        <p:strVal val="visible"/>
                                      </p:to>
                                    </p:set>
                                    <p:animEffect transition="in" filter="wipe(left)">
                                      <p:cBhvr>
                                        <p:cTn id="24" dur="250"/>
                                        <p:tgtEl>
                                          <p:spTgt spid="565"/>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455"/>
                                        </p:tgtEl>
                                        <p:attrNameLst>
                                          <p:attrName>style.visibility</p:attrName>
                                        </p:attrNameLst>
                                      </p:cBhvr>
                                      <p:to>
                                        <p:strVal val="visible"/>
                                      </p:to>
                                    </p:set>
                                    <p:animEffect transition="in" filter="fade">
                                      <p:cBhvr>
                                        <p:cTn id="28" dur="500"/>
                                        <p:tgtEl>
                                          <p:spTgt spid="455"/>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564"/>
                                        </p:tgtEl>
                                        <p:attrNameLst>
                                          <p:attrName>style.visibility</p:attrName>
                                        </p:attrNameLst>
                                      </p:cBhvr>
                                      <p:to>
                                        <p:strVal val="visible"/>
                                      </p:to>
                                    </p:set>
                                    <p:animEffect transition="in" filter="wipe(left)">
                                      <p:cBhvr>
                                        <p:cTn id="39" dur="250"/>
                                        <p:tgtEl>
                                          <p:spTgt spid="564"/>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36"/>
                                        </p:tgtEl>
                                        <p:attrNameLst>
                                          <p:attrName>style.visibility</p:attrName>
                                        </p:attrNameLst>
                                      </p:cBhvr>
                                      <p:to>
                                        <p:strVal val="visible"/>
                                      </p:to>
                                    </p:set>
                                    <p:animEffect transition="in" filter="fade">
                                      <p:cBhvr>
                                        <p:cTn id="43" dur="500"/>
                                        <p:tgtEl>
                                          <p:spTgt spid="53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66"/>
                                        </p:tgtEl>
                                        <p:attrNameLst>
                                          <p:attrName>style.visibility</p:attrName>
                                        </p:attrNameLst>
                                      </p:cBhvr>
                                      <p:to>
                                        <p:strVal val="visible"/>
                                      </p:to>
                                    </p:set>
                                    <p:anim calcmode="lin" valueType="num">
                                      <p:cBhvr>
                                        <p:cTn id="48" dur="250" fill="hold"/>
                                        <p:tgtEl>
                                          <p:spTgt spid="266"/>
                                        </p:tgtEl>
                                        <p:attrNameLst>
                                          <p:attrName>ppt_w</p:attrName>
                                        </p:attrNameLst>
                                      </p:cBhvr>
                                      <p:tavLst>
                                        <p:tav tm="0">
                                          <p:val>
                                            <p:fltVal val="0"/>
                                          </p:val>
                                        </p:tav>
                                        <p:tav tm="100000">
                                          <p:val>
                                            <p:strVal val="#ppt_w"/>
                                          </p:val>
                                        </p:tav>
                                      </p:tavLst>
                                    </p:anim>
                                    <p:anim calcmode="lin" valueType="num">
                                      <p:cBhvr>
                                        <p:cTn id="49" dur="250" fill="hold"/>
                                        <p:tgtEl>
                                          <p:spTgt spid="266"/>
                                        </p:tgtEl>
                                        <p:attrNameLst>
                                          <p:attrName>ppt_h</p:attrName>
                                        </p:attrNameLst>
                                      </p:cBhvr>
                                      <p:tavLst>
                                        <p:tav tm="0">
                                          <p:val>
                                            <p:fltVal val="0"/>
                                          </p:val>
                                        </p:tav>
                                        <p:tav tm="100000">
                                          <p:val>
                                            <p:strVal val="#ppt_h"/>
                                          </p:val>
                                        </p:tav>
                                      </p:tavLst>
                                    </p:anim>
                                    <p:animEffect transition="in" filter="fade">
                                      <p:cBhvr>
                                        <p:cTn id="50" dur="250"/>
                                        <p:tgtEl>
                                          <p:spTgt spid="266"/>
                                        </p:tgtEl>
                                      </p:cBhvr>
                                    </p:animEffect>
                                  </p:childTnLst>
                                </p:cTn>
                              </p:par>
                            </p:childTnLst>
                          </p:cTn>
                        </p:par>
                        <p:par>
                          <p:cTn id="51" fill="hold">
                            <p:stCondLst>
                              <p:cond delay="250"/>
                            </p:stCondLst>
                            <p:childTnLst>
                              <p:par>
                                <p:cTn id="52" presetID="22" presetClass="entr" presetSubtype="8" fill="hold" nodeType="afterEffect">
                                  <p:stCondLst>
                                    <p:cond delay="0"/>
                                  </p:stCondLst>
                                  <p:childTnLst>
                                    <p:set>
                                      <p:cBhvr>
                                        <p:cTn id="53" dur="1" fill="hold">
                                          <p:stCondLst>
                                            <p:cond delay="0"/>
                                          </p:stCondLst>
                                        </p:cTn>
                                        <p:tgtEl>
                                          <p:spTgt spid="613"/>
                                        </p:tgtEl>
                                        <p:attrNameLst>
                                          <p:attrName>style.visibility</p:attrName>
                                        </p:attrNameLst>
                                      </p:cBhvr>
                                      <p:to>
                                        <p:strVal val="visible"/>
                                      </p:to>
                                    </p:set>
                                    <p:animEffect transition="in" filter="wipe(left)">
                                      <p:cBhvr>
                                        <p:cTn id="54" dur="1000"/>
                                        <p:tgtEl>
                                          <p:spTgt spid="613"/>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619"/>
                                        </p:tgtEl>
                                        <p:attrNameLst>
                                          <p:attrName>style.visibility</p:attrName>
                                        </p:attrNameLst>
                                      </p:cBhvr>
                                      <p:to>
                                        <p:strVal val="visible"/>
                                      </p:to>
                                    </p:set>
                                    <p:animEffect transition="in" filter="wipe(left)">
                                      <p:cBhvr>
                                        <p:cTn id="61" dur="500"/>
                                        <p:tgtEl>
                                          <p:spTgt spid="619"/>
                                        </p:tgtEl>
                                      </p:cBhvr>
                                    </p:animEffect>
                                  </p:childTnLst>
                                </p:cTn>
                              </p:par>
                            </p:childTnLst>
                          </p:cTn>
                        </p:par>
                        <p:par>
                          <p:cTn id="62" fill="hold">
                            <p:stCondLst>
                              <p:cond delay="1750"/>
                            </p:stCondLst>
                            <p:childTnLst>
                              <p:par>
                                <p:cTn id="63" presetID="22" presetClass="entr" presetSubtype="8" fill="hold" grpId="0" nodeType="afterEffect">
                                  <p:stCondLst>
                                    <p:cond delay="0"/>
                                  </p:stCondLst>
                                  <p:childTnLst>
                                    <p:set>
                                      <p:cBhvr>
                                        <p:cTn id="64" dur="1" fill="hold">
                                          <p:stCondLst>
                                            <p:cond delay="0"/>
                                          </p:stCondLst>
                                        </p:cTn>
                                        <p:tgtEl>
                                          <p:spTgt spid="620"/>
                                        </p:tgtEl>
                                        <p:attrNameLst>
                                          <p:attrName>style.visibility</p:attrName>
                                        </p:attrNameLst>
                                      </p:cBhvr>
                                      <p:to>
                                        <p:strVal val="visible"/>
                                      </p:to>
                                    </p:set>
                                    <p:animEffect transition="in" filter="wipe(left)">
                                      <p:cBhvr>
                                        <p:cTn id="65" dur="250"/>
                                        <p:tgtEl>
                                          <p:spTgt spid="620"/>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575"/>
                                        </p:tgtEl>
                                        <p:attrNameLst>
                                          <p:attrName>style.visibility</p:attrName>
                                        </p:attrNameLst>
                                      </p:cBhvr>
                                      <p:to>
                                        <p:strVal val="visible"/>
                                      </p:to>
                                    </p:set>
                                    <p:animEffect transition="in" filter="wipe(left)">
                                      <p:cBhvr>
                                        <p:cTn id="69" dur="250"/>
                                        <p:tgtEl>
                                          <p:spTgt spid="575"/>
                                        </p:tgtEl>
                                      </p:cBhvr>
                                    </p:animEffect>
                                  </p:childTnLst>
                                </p:cTn>
                              </p:par>
                            </p:childTnLst>
                          </p:cTn>
                        </p:par>
                        <p:par>
                          <p:cTn id="70" fill="hold">
                            <p:stCondLst>
                              <p:cond delay="2250"/>
                            </p:stCondLst>
                            <p:childTnLst>
                              <p:par>
                                <p:cTn id="71" presetID="10" presetClass="entr" presetSubtype="0" fill="hold" nodeType="afterEffect">
                                  <p:stCondLst>
                                    <p:cond delay="0"/>
                                  </p:stCondLst>
                                  <p:childTnLst>
                                    <p:set>
                                      <p:cBhvr>
                                        <p:cTn id="72" dur="1" fill="hold">
                                          <p:stCondLst>
                                            <p:cond delay="0"/>
                                          </p:stCondLst>
                                        </p:cTn>
                                        <p:tgtEl>
                                          <p:spTgt spid="461"/>
                                        </p:tgtEl>
                                        <p:attrNameLst>
                                          <p:attrName>style.visibility</p:attrName>
                                        </p:attrNameLst>
                                      </p:cBhvr>
                                      <p:to>
                                        <p:strVal val="visible"/>
                                      </p:to>
                                    </p:set>
                                    <p:animEffect transition="in" filter="fade">
                                      <p:cBhvr>
                                        <p:cTn id="73" dur="500"/>
                                        <p:tgtEl>
                                          <p:spTgt spid="461"/>
                                        </p:tgtEl>
                                      </p:cBhvr>
                                    </p:animEffect>
                                  </p:childTnLst>
                                </p:cTn>
                              </p:par>
                            </p:childTnLst>
                          </p:cTn>
                        </p:par>
                        <p:par>
                          <p:cTn id="74" fill="hold">
                            <p:stCondLst>
                              <p:cond delay="2750"/>
                            </p:stCondLst>
                            <p:childTnLst>
                              <p:par>
                                <p:cTn id="75" presetID="22" presetClass="entr" presetSubtype="8"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left)">
                                      <p:cBhvr>
                                        <p:cTn id="77" dur="500"/>
                                        <p:tgtEl>
                                          <p:spTgt spid="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53"/>
                                        </p:tgtEl>
                                        <p:attrNameLst>
                                          <p:attrName>style.visibility</p:attrName>
                                        </p:attrNameLst>
                                      </p:cBhvr>
                                      <p:to>
                                        <p:strVal val="visible"/>
                                      </p:to>
                                    </p:set>
                                    <p:animEffect transition="in" filter="wipe(left)">
                                      <p:cBhvr>
                                        <p:cTn id="80" dur="500"/>
                                        <p:tgtEl>
                                          <p:spTgt spid="553"/>
                                        </p:tgtEl>
                                      </p:cBhvr>
                                    </p:animEffect>
                                  </p:childTnLst>
                                </p:cTn>
                              </p:par>
                            </p:childTnLst>
                          </p:cTn>
                        </p:par>
                        <p:par>
                          <p:cTn id="81" fill="hold">
                            <p:stCondLst>
                              <p:cond delay="3250"/>
                            </p:stCondLst>
                            <p:childTnLst>
                              <p:par>
                                <p:cTn id="82" presetID="22" presetClass="entr" presetSubtype="8" fill="hold" grpId="0" nodeType="afterEffect">
                                  <p:stCondLst>
                                    <p:cond delay="0"/>
                                  </p:stCondLst>
                                  <p:childTnLst>
                                    <p:set>
                                      <p:cBhvr>
                                        <p:cTn id="83" dur="1" fill="hold">
                                          <p:stCondLst>
                                            <p:cond delay="0"/>
                                          </p:stCondLst>
                                        </p:cTn>
                                        <p:tgtEl>
                                          <p:spTgt spid="567"/>
                                        </p:tgtEl>
                                        <p:attrNameLst>
                                          <p:attrName>style.visibility</p:attrName>
                                        </p:attrNameLst>
                                      </p:cBhvr>
                                      <p:to>
                                        <p:strVal val="visible"/>
                                      </p:to>
                                    </p:set>
                                    <p:animEffect transition="in" filter="wipe(left)">
                                      <p:cBhvr>
                                        <p:cTn id="84" dur="250"/>
                                        <p:tgtEl>
                                          <p:spTgt spid="567"/>
                                        </p:tgtEl>
                                      </p:cBhvr>
                                    </p:animEffect>
                                  </p:childTnLst>
                                </p:cTn>
                              </p:par>
                            </p:childTnLst>
                          </p:cTn>
                        </p:par>
                        <p:par>
                          <p:cTn id="85" fill="hold">
                            <p:stCondLst>
                              <p:cond delay="3500"/>
                            </p:stCondLst>
                            <p:childTnLst>
                              <p:par>
                                <p:cTn id="86" presetID="22" presetClass="entr" presetSubtype="8" fill="hold" grpId="0" nodeType="afterEffect">
                                  <p:stCondLst>
                                    <p:cond delay="0"/>
                                  </p:stCondLst>
                                  <p:childTnLst>
                                    <p:set>
                                      <p:cBhvr>
                                        <p:cTn id="87" dur="1" fill="hold">
                                          <p:stCondLst>
                                            <p:cond delay="0"/>
                                          </p:stCondLst>
                                        </p:cTn>
                                        <p:tgtEl>
                                          <p:spTgt spid="576"/>
                                        </p:tgtEl>
                                        <p:attrNameLst>
                                          <p:attrName>style.visibility</p:attrName>
                                        </p:attrNameLst>
                                      </p:cBhvr>
                                      <p:to>
                                        <p:strVal val="visible"/>
                                      </p:to>
                                    </p:set>
                                    <p:animEffect transition="in" filter="wipe(left)">
                                      <p:cBhvr>
                                        <p:cTn id="88" dur="250"/>
                                        <p:tgtEl>
                                          <p:spTgt spid="576"/>
                                        </p:tgtEl>
                                      </p:cBhvr>
                                    </p:animEffect>
                                  </p:childTnLst>
                                </p:cTn>
                              </p:par>
                            </p:childTnLst>
                          </p:cTn>
                        </p:par>
                        <p:par>
                          <p:cTn id="89" fill="hold">
                            <p:stCondLst>
                              <p:cond delay="3750"/>
                            </p:stCondLst>
                            <p:childTnLst>
                              <p:par>
                                <p:cTn id="90" presetID="10" presetClass="entr" presetSubtype="0" fill="hold" nodeType="afterEffect">
                                  <p:stCondLst>
                                    <p:cond delay="0"/>
                                  </p:stCondLst>
                                  <p:childTnLst>
                                    <p:set>
                                      <p:cBhvr>
                                        <p:cTn id="91" dur="1" fill="hold">
                                          <p:stCondLst>
                                            <p:cond delay="0"/>
                                          </p:stCondLst>
                                        </p:cTn>
                                        <p:tgtEl>
                                          <p:spTgt spid="464"/>
                                        </p:tgtEl>
                                        <p:attrNameLst>
                                          <p:attrName>style.visibility</p:attrName>
                                        </p:attrNameLst>
                                      </p:cBhvr>
                                      <p:to>
                                        <p:strVal val="visible"/>
                                      </p:to>
                                    </p:set>
                                    <p:animEffect transition="in" filter="fade">
                                      <p:cBhvr>
                                        <p:cTn id="92" dur="500"/>
                                        <p:tgtEl>
                                          <p:spTgt spid="46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62"/>
                                        </p:tgtEl>
                                        <p:attrNameLst>
                                          <p:attrName>style.visibility</p:attrName>
                                        </p:attrNameLst>
                                      </p:cBhvr>
                                      <p:to>
                                        <p:strVal val="visible"/>
                                      </p:to>
                                    </p:set>
                                    <p:animEffect transition="in" filter="wipe(up)">
                                      <p:cBhvr>
                                        <p:cTn id="97" dur="750"/>
                                        <p:tgtEl>
                                          <p:spTgt spid="262"/>
                                        </p:tgtEl>
                                      </p:cBhvr>
                                    </p:animEffect>
                                  </p:childTnLst>
                                </p:cTn>
                              </p:par>
                            </p:childTnLst>
                          </p:cTn>
                        </p:par>
                        <p:par>
                          <p:cTn id="98" fill="hold">
                            <p:stCondLst>
                              <p:cond delay="750"/>
                            </p:stCondLst>
                            <p:childTnLst>
                              <p:par>
                                <p:cTn id="99" presetID="22" presetClass="entr" presetSubtype="1" fill="hold" grpId="0" nodeType="afterEffect">
                                  <p:stCondLst>
                                    <p:cond delay="0"/>
                                  </p:stCondLst>
                                  <p:childTnLst>
                                    <p:set>
                                      <p:cBhvr>
                                        <p:cTn id="100" dur="1" fill="hold">
                                          <p:stCondLst>
                                            <p:cond delay="0"/>
                                          </p:stCondLst>
                                        </p:cTn>
                                        <p:tgtEl>
                                          <p:spTgt spid="260"/>
                                        </p:tgtEl>
                                        <p:attrNameLst>
                                          <p:attrName>style.visibility</p:attrName>
                                        </p:attrNameLst>
                                      </p:cBhvr>
                                      <p:to>
                                        <p:strVal val="visible"/>
                                      </p:to>
                                    </p:set>
                                    <p:animEffect transition="in" filter="wipe(up)">
                                      <p:cBhvr>
                                        <p:cTn id="101" dur="750"/>
                                        <p:tgtEl>
                                          <p:spTgt spid="260"/>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up)">
                                      <p:cBhvr>
                                        <p:cTn id="105" dur="500"/>
                                        <p:tgtEl>
                                          <p:spTgt spid="52"/>
                                        </p:tgtEl>
                                      </p:cBhvr>
                                    </p:animEffect>
                                  </p:childTnLst>
                                </p:cTn>
                              </p:par>
                            </p:childTnLst>
                          </p:cTn>
                        </p:par>
                        <p:par>
                          <p:cTn id="106" fill="hold">
                            <p:stCondLst>
                              <p:cond delay="2000"/>
                            </p:stCondLst>
                            <p:childTnLst>
                              <p:par>
                                <p:cTn id="107" presetID="22" presetClass="entr" presetSubtype="1" fill="hold" nodeType="afterEffect">
                                  <p:stCondLst>
                                    <p:cond delay="0"/>
                                  </p:stCondLst>
                                  <p:childTnLst>
                                    <p:set>
                                      <p:cBhvr>
                                        <p:cTn id="108" dur="1" fill="hold">
                                          <p:stCondLst>
                                            <p:cond delay="0"/>
                                          </p:stCondLst>
                                        </p:cTn>
                                        <p:tgtEl>
                                          <p:spTgt spid="614"/>
                                        </p:tgtEl>
                                        <p:attrNameLst>
                                          <p:attrName>style.visibility</p:attrName>
                                        </p:attrNameLst>
                                      </p:cBhvr>
                                      <p:to>
                                        <p:strVal val="visible"/>
                                      </p:to>
                                    </p:set>
                                    <p:animEffect transition="in" filter="wipe(up)">
                                      <p:cBhvr>
                                        <p:cTn id="109" dur="500"/>
                                        <p:tgtEl>
                                          <p:spTgt spid="614"/>
                                        </p:tgtEl>
                                      </p:cBhvr>
                                    </p:animEffect>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wipe(left)">
                                      <p:cBhvr>
                                        <p:cTn id="113" dur="500"/>
                                        <p:tgtEl>
                                          <p:spTgt spid="6"/>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555"/>
                                        </p:tgtEl>
                                        <p:attrNameLst>
                                          <p:attrName>style.visibility</p:attrName>
                                        </p:attrNameLst>
                                      </p:cBhvr>
                                      <p:to>
                                        <p:strVal val="visible"/>
                                      </p:to>
                                    </p:set>
                                    <p:animEffect transition="in" filter="wipe(left)">
                                      <p:cBhvr>
                                        <p:cTn id="116" dur="500"/>
                                        <p:tgtEl>
                                          <p:spTgt spid="555"/>
                                        </p:tgtEl>
                                      </p:cBhvr>
                                    </p:animEffect>
                                  </p:childTnLst>
                                </p:cTn>
                              </p:par>
                            </p:childTnLst>
                          </p:cTn>
                        </p:par>
                        <p:par>
                          <p:cTn id="117" fill="hold">
                            <p:stCondLst>
                              <p:cond delay="3000"/>
                            </p:stCondLst>
                            <p:childTnLst>
                              <p:par>
                                <p:cTn id="118" presetID="22" presetClass="entr" presetSubtype="8" fill="hold" grpId="0" nodeType="afterEffect">
                                  <p:stCondLst>
                                    <p:cond delay="0"/>
                                  </p:stCondLst>
                                  <p:childTnLst>
                                    <p:set>
                                      <p:cBhvr>
                                        <p:cTn id="119" dur="1" fill="hold">
                                          <p:stCondLst>
                                            <p:cond delay="0"/>
                                          </p:stCondLst>
                                        </p:cTn>
                                        <p:tgtEl>
                                          <p:spTgt spid="569"/>
                                        </p:tgtEl>
                                        <p:attrNameLst>
                                          <p:attrName>style.visibility</p:attrName>
                                        </p:attrNameLst>
                                      </p:cBhvr>
                                      <p:to>
                                        <p:strVal val="visible"/>
                                      </p:to>
                                    </p:set>
                                    <p:animEffect transition="in" filter="wipe(left)">
                                      <p:cBhvr>
                                        <p:cTn id="120" dur="250"/>
                                        <p:tgtEl>
                                          <p:spTgt spid="569"/>
                                        </p:tgtEl>
                                      </p:cBhvr>
                                    </p:animEffect>
                                  </p:childTnLst>
                                </p:cTn>
                              </p:par>
                            </p:childTnLst>
                          </p:cTn>
                        </p:par>
                        <p:par>
                          <p:cTn id="121" fill="hold">
                            <p:stCondLst>
                              <p:cond delay="3250"/>
                            </p:stCondLst>
                            <p:childTnLst>
                              <p:par>
                                <p:cTn id="122" presetID="22" presetClass="entr" presetSubtype="8" fill="hold" grpId="0" nodeType="afterEffect">
                                  <p:stCondLst>
                                    <p:cond delay="0"/>
                                  </p:stCondLst>
                                  <p:childTnLst>
                                    <p:set>
                                      <p:cBhvr>
                                        <p:cTn id="123" dur="1" fill="hold">
                                          <p:stCondLst>
                                            <p:cond delay="0"/>
                                          </p:stCondLst>
                                        </p:cTn>
                                        <p:tgtEl>
                                          <p:spTgt spid="577"/>
                                        </p:tgtEl>
                                        <p:attrNameLst>
                                          <p:attrName>style.visibility</p:attrName>
                                        </p:attrNameLst>
                                      </p:cBhvr>
                                      <p:to>
                                        <p:strVal val="visible"/>
                                      </p:to>
                                    </p:set>
                                    <p:animEffect transition="in" filter="wipe(left)">
                                      <p:cBhvr>
                                        <p:cTn id="124" dur="250"/>
                                        <p:tgtEl>
                                          <p:spTgt spid="577"/>
                                        </p:tgtEl>
                                      </p:cBhvr>
                                    </p:animEffect>
                                  </p:childTnLst>
                                </p:cTn>
                              </p:par>
                            </p:childTnLst>
                          </p:cTn>
                        </p:par>
                        <p:par>
                          <p:cTn id="125" fill="hold">
                            <p:stCondLst>
                              <p:cond delay="3500"/>
                            </p:stCondLst>
                            <p:childTnLst>
                              <p:par>
                                <p:cTn id="126" presetID="22" presetClass="entr" presetSubtype="8" fill="hold" grpId="0" nodeType="afterEffect">
                                  <p:stCondLst>
                                    <p:cond delay="0"/>
                                  </p:stCondLst>
                                  <p:childTnLst>
                                    <p:set>
                                      <p:cBhvr>
                                        <p:cTn id="127" dur="1" fill="hold">
                                          <p:stCondLst>
                                            <p:cond delay="0"/>
                                          </p:stCondLst>
                                        </p:cTn>
                                        <p:tgtEl>
                                          <p:spTgt spid="585"/>
                                        </p:tgtEl>
                                        <p:attrNameLst>
                                          <p:attrName>style.visibility</p:attrName>
                                        </p:attrNameLst>
                                      </p:cBhvr>
                                      <p:to>
                                        <p:strVal val="visible"/>
                                      </p:to>
                                    </p:set>
                                    <p:animEffect transition="in" filter="wipe(left)">
                                      <p:cBhvr>
                                        <p:cTn id="128" dur="250"/>
                                        <p:tgtEl>
                                          <p:spTgt spid="585"/>
                                        </p:tgtEl>
                                      </p:cBhvr>
                                    </p:animEffect>
                                  </p:childTnLst>
                                </p:cTn>
                              </p:par>
                            </p:childTnLst>
                          </p:cTn>
                        </p:par>
                        <p:par>
                          <p:cTn id="129" fill="hold">
                            <p:stCondLst>
                              <p:cond delay="3750"/>
                            </p:stCondLst>
                            <p:childTnLst>
                              <p:par>
                                <p:cTn id="130" presetID="10" presetClass="entr" presetSubtype="0" fill="hold" nodeType="afterEffect">
                                  <p:stCondLst>
                                    <p:cond delay="0"/>
                                  </p:stCondLst>
                                  <p:childTnLst>
                                    <p:set>
                                      <p:cBhvr>
                                        <p:cTn id="131" dur="1" fill="hold">
                                          <p:stCondLst>
                                            <p:cond delay="0"/>
                                          </p:stCondLst>
                                        </p:cTn>
                                        <p:tgtEl>
                                          <p:spTgt spid="494"/>
                                        </p:tgtEl>
                                        <p:attrNameLst>
                                          <p:attrName>style.visibility</p:attrName>
                                        </p:attrNameLst>
                                      </p:cBhvr>
                                      <p:to>
                                        <p:strVal val="visible"/>
                                      </p:to>
                                    </p:set>
                                    <p:animEffect transition="in" filter="fade">
                                      <p:cBhvr>
                                        <p:cTn id="132" dur="500"/>
                                        <p:tgtEl>
                                          <p:spTgt spid="494"/>
                                        </p:tgtEl>
                                      </p:cBhvr>
                                    </p:animEffect>
                                  </p:childTnLst>
                                </p:cTn>
                              </p:par>
                              <p:par>
                                <p:cTn id="133" presetID="10" presetClass="entr" presetSubtype="0" fill="hold" nodeType="withEffect">
                                  <p:stCondLst>
                                    <p:cond delay="0"/>
                                  </p:stCondLst>
                                  <p:childTnLst>
                                    <p:set>
                                      <p:cBhvr>
                                        <p:cTn id="134" dur="1" fill="hold">
                                          <p:stCondLst>
                                            <p:cond delay="0"/>
                                          </p:stCondLst>
                                        </p:cTn>
                                        <p:tgtEl>
                                          <p:spTgt spid="479"/>
                                        </p:tgtEl>
                                        <p:attrNameLst>
                                          <p:attrName>style.visibility</p:attrName>
                                        </p:attrNameLst>
                                      </p:cBhvr>
                                      <p:to>
                                        <p:strVal val="visible"/>
                                      </p:to>
                                    </p:set>
                                    <p:animEffect transition="in" filter="fade">
                                      <p:cBhvr>
                                        <p:cTn id="135" dur="500"/>
                                        <p:tgtEl>
                                          <p:spTgt spid="479"/>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61"/>
                                        </p:tgtEl>
                                        <p:attrNameLst>
                                          <p:attrName>style.visibility</p:attrName>
                                        </p:attrNameLst>
                                      </p:cBhvr>
                                      <p:to>
                                        <p:strVal val="visible"/>
                                      </p:to>
                                    </p:set>
                                    <p:anim calcmode="lin" valueType="num">
                                      <p:cBhvr>
                                        <p:cTn id="140" dur="500" fill="hold"/>
                                        <p:tgtEl>
                                          <p:spTgt spid="261"/>
                                        </p:tgtEl>
                                        <p:attrNameLst>
                                          <p:attrName>ppt_w</p:attrName>
                                        </p:attrNameLst>
                                      </p:cBhvr>
                                      <p:tavLst>
                                        <p:tav tm="0">
                                          <p:val>
                                            <p:fltVal val="0"/>
                                          </p:val>
                                        </p:tav>
                                        <p:tav tm="100000">
                                          <p:val>
                                            <p:strVal val="#ppt_w"/>
                                          </p:val>
                                        </p:tav>
                                      </p:tavLst>
                                    </p:anim>
                                    <p:anim calcmode="lin" valueType="num">
                                      <p:cBhvr>
                                        <p:cTn id="141" dur="500" fill="hold"/>
                                        <p:tgtEl>
                                          <p:spTgt spid="261"/>
                                        </p:tgtEl>
                                        <p:attrNameLst>
                                          <p:attrName>ppt_h</p:attrName>
                                        </p:attrNameLst>
                                      </p:cBhvr>
                                      <p:tavLst>
                                        <p:tav tm="0">
                                          <p:val>
                                            <p:fltVal val="0"/>
                                          </p:val>
                                        </p:tav>
                                        <p:tav tm="100000">
                                          <p:val>
                                            <p:strVal val="#ppt_h"/>
                                          </p:val>
                                        </p:tav>
                                      </p:tavLst>
                                    </p:anim>
                                    <p:animEffect transition="in" filter="fade">
                                      <p:cBhvr>
                                        <p:cTn id="142" dur="500"/>
                                        <p:tgtEl>
                                          <p:spTgt spid="261"/>
                                        </p:tgtEl>
                                      </p:cBhvr>
                                    </p:animEffect>
                                  </p:childTnLst>
                                </p:cTn>
                              </p:par>
                            </p:childTnLst>
                          </p:cTn>
                        </p:par>
                        <p:par>
                          <p:cTn id="143" fill="hold">
                            <p:stCondLst>
                              <p:cond delay="500"/>
                            </p:stCondLst>
                            <p:childTnLst>
                              <p:par>
                                <p:cTn id="144" presetID="22" presetClass="entr" presetSubtype="8" fill="hold" nodeType="afterEffect">
                                  <p:stCondLst>
                                    <p:cond delay="0"/>
                                  </p:stCondLst>
                                  <p:childTnLst>
                                    <p:set>
                                      <p:cBhvr>
                                        <p:cTn id="145" dur="1" fill="hold">
                                          <p:stCondLst>
                                            <p:cond delay="0"/>
                                          </p:stCondLst>
                                        </p:cTn>
                                        <p:tgtEl>
                                          <p:spTgt spid="616"/>
                                        </p:tgtEl>
                                        <p:attrNameLst>
                                          <p:attrName>style.visibility</p:attrName>
                                        </p:attrNameLst>
                                      </p:cBhvr>
                                      <p:to>
                                        <p:strVal val="visible"/>
                                      </p:to>
                                    </p:set>
                                    <p:animEffect transition="in" filter="wipe(left)">
                                      <p:cBhvr>
                                        <p:cTn id="146" dur="500"/>
                                        <p:tgtEl>
                                          <p:spTgt spid="616"/>
                                        </p:tgtEl>
                                      </p:cBhvr>
                                    </p:animEffect>
                                  </p:childTnLst>
                                </p:cTn>
                              </p:par>
                            </p:childTnLst>
                          </p:cTn>
                        </p:par>
                        <p:par>
                          <p:cTn id="147" fill="hold">
                            <p:stCondLst>
                              <p:cond delay="1000"/>
                            </p:stCondLst>
                            <p:childTnLst>
                              <p:par>
                                <p:cTn id="148" presetID="22" presetClass="entr" presetSubtype="8" fill="hold" grpId="0" nodeType="after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wipe(left)">
                                      <p:cBhvr>
                                        <p:cTn id="150" dur="500"/>
                                        <p:tgtEl>
                                          <p:spTgt spid="8"/>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558"/>
                                        </p:tgtEl>
                                        <p:attrNameLst>
                                          <p:attrName>style.visibility</p:attrName>
                                        </p:attrNameLst>
                                      </p:cBhvr>
                                      <p:to>
                                        <p:strVal val="visible"/>
                                      </p:to>
                                    </p:set>
                                    <p:animEffect transition="in" filter="wipe(left)">
                                      <p:cBhvr>
                                        <p:cTn id="153" dur="500"/>
                                        <p:tgtEl>
                                          <p:spTgt spid="558"/>
                                        </p:tgtEl>
                                      </p:cBhvr>
                                    </p:animEffect>
                                  </p:childTnLst>
                                </p:cTn>
                              </p:par>
                            </p:childTnLst>
                          </p:cTn>
                        </p:par>
                        <p:par>
                          <p:cTn id="154" fill="hold">
                            <p:stCondLst>
                              <p:cond delay="1500"/>
                            </p:stCondLst>
                            <p:childTnLst>
                              <p:par>
                                <p:cTn id="155" presetID="22" presetClass="entr" presetSubtype="8" fill="hold" grpId="0" nodeType="afterEffect">
                                  <p:stCondLst>
                                    <p:cond delay="0"/>
                                  </p:stCondLst>
                                  <p:childTnLst>
                                    <p:set>
                                      <p:cBhvr>
                                        <p:cTn id="156" dur="1" fill="hold">
                                          <p:stCondLst>
                                            <p:cond delay="0"/>
                                          </p:stCondLst>
                                        </p:cTn>
                                        <p:tgtEl>
                                          <p:spTgt spid="570"/>
                                        </p:tgtEl>
                                        <p:attrNameLst>
                                          <p:attrName>style.visibility</p:attrName>
                                        </p:attrNameLst>
                                      </p:cBhvr>
                                      <p:to>
                                        <p:strVal val="visible"/>
                                      </p:to>
                                    </p:set>
                                    <p:animEffect transition="in" filter="wipe(left)">
                                      <p:cBhvr>
                                        <p:cTn id="157" dur="250"/>
                                        <p:tgtEl>
                                          <p:spTgt spid="570"/>
                                        </p:tgtEl>
                                      </p:cBhvr>
                                    </p:animEffect>
                                  </p:childTnLst>
                                </p:cTn>
                              </p:par>
                            </p:childTnLst>
                          </p:cTn>
                        </p:par>
                        <p:par>
                          <p:cTn id="158" fill="hold">
                            <p:stCondLst>
                              <p:cond delay="1750"/>
                            </p:stCondLst>
                            <p:childTnLst>
                              <p:par>
                                <p:cTn id="159" presetID="22" presetClass="entr" presetSubtype="8" fill="hold" grpId="0" nodeType="afterEffect">
                                  <p:stCondLst>
                                    <p:cond delay="0"/>
                                  </p:stCondLst>
                                  <p:childTnLst>
                                    <p:set>
                                      <p:cBhvr>
                                        <p:cTn id="160" dur="1" fill="hold">
                                          <p:stCondLst>
                                            <p:cond delay="0"/>
                                          </p:stCondLst>
                                        </p:cTn>
                                        <p:tgtEl>
                                          <p:spTgt spid="578"/>
                                        </p:tgtEl>
                                        <p:attrNameLst>
                                          <p:attrName>style.visibility</p:attrName>
                                        </p:attrNameLst>
                                      </p:cBhvr>
                                      <p:to>
                                        <p:strVal val="visible"/>
                                      </p:to>
                                    </p:set>
                                    <p:animEffect transition="in" filter="wipe(left)">
                                      <p:cBhvr>
                                        <p:cTn id="161" dur="250"/>
                                        <p:tgtEl>
                                          <p:spTgt spid="578"/>
                                        </p:tgtEl>
                                      </p:cBhvr>
                                    </p:animEffect>
                                  </p:childTnLst>
                                </p:cTn>
                              </p:par>
                            </p:childTnLst>
                          </p:cTn>
                        </p:par>
                        <p:par>
                          <p:cTn id="162" fill="hold">
                            <p:stCondLst>
                              <p:cond delay="2000"/>
                            </p:stCondLst>
                            <p:childTnLst>
                              <p:par>
                                <p:cTn id="163" presetID="22" presetClass="entr" presetSubtype="8" fill="hold" grpId="0" nodeType="afterEffect">
                                  <p:stCondLst>
                                    <p:cond delay="0"/>
                                  </p:stCondLst>
                                  <p:childTnLst>
                                    <p:set>
                                      <p:cBhvr>
                                        <p:cTn id="164" dur="1" fill="hold">
                                          <p:stCondLst>
                                            <p:cond delay="0"/>
                                          </p:stCondLst>
                                        </p:cTn>
                                        <p:tgtEl>
                                          <p:spTgt spid="586"/>
                                        </p:tgtEl>
                                        <p:attrNameLst>
                                          <p:attrName>style.visibility</p:attrName>
                                        </p:attrNameLst>
                                      </p:cBhvr>
                                      <p:to>
                                        <p:strVal val="visible"/>
                                      </p:to>
                                    </p:set>
                                    <p:animEffect transition="in" filter="wipe(left)">
                                      <p:cBhvr>
                                        <p:cTn id="165" dur="250"/>
                                        <p:tgtEl>
                                          <p:spTgt spid="586"/>
                                        </p:tgtEl>
                                      </p:cBhvr>
                                    </p:animEffect>
                                  </p:childTnLst>
                                </p:cTn>
                              </p:par>
                            </p:childTnLst>
                          </p:cTn>
                        </p:par>
                        <p:par>
                          <p:cTn id="166" fill="hold">
                            <p:stCondLst>
                              <p:cond delay="2250"/>
                            </p:stCondLst>
                            <p:childTnLst>
                              <p:par>
                                <p:cTn id="167" presetID="22" presetClass="entr" presetSubtype="8" fill="hold" grpId="0" nodeType="afterEffect">
                                  <p:stCondLst>
                                    <p:cond delay="0"/>
                                  </p:stCondLst>
                                  <p:childTnLst>
                                    <p:set>
                                      <p:cBhvr>
                                        <p:cTn id="168" dur="1" fill="hold">
                                          <p:stCondLst>
                                            <p:cond delay="0"/>
                                          </p:stCondLst>
                                        </p:cTn>
                                        <p:tgtEl>
                                          <p:spTgt spid="594"/>
                                        </p:tgtEl>
                                        <p:attrNameLst>
                                          <p:attrName>style.visibility</p:attrName>
                                        </p:attrNameLst>
                                      </p:cBhvr>
                                      <p:to>
                                        <p:strVal val="visible"/>
                                      </p:to>
                                    </p:set>
                                    <p:animEffect transition="in" filter="wipe(left)">
                                      <p:cBhvr>
                                        <p:cTn id="169" dur="250"/>
                                        <p:tgtEl>
                                          <p:spTgt spid="594"/>
                                        </p:tgtEl>
                                      </p:cBhvr>
                                    </p:animEffect>
                                  </p:childTnLst>
                                </p:cTn>
                              </p:par>
                            </p:childTnLst>
                          </p:cTn>
                        </p:par>
                        <p:par>
                          <p:cTn id="170" fill="hold">
                            <p:stCondLst>
                              <p:cond delay="2500"/>
                            </p:stCondLst>
                            <p:childTnLst>
                              <p:par>
                                <p:cTn id="171" presetID="10" presetClass="entr" presetSubtype="0" fill="hold" nodeType="afterEffect">
                                  <p:stCondLst>
                                    <p:cond delay="0"/>
                                  </p:stCondLst>
                                  <p:childTnLst>
                                    <p:set>
                                      <p:cBhvr>
                                        <p:cTn id="172" dur="1" fill="hold">
                                          <p:stCondLst>
                                            <p:cond delay="0"/>
                                          </p:stCondLst>
                                        </p:cTn>
                                        <p:tgtEl>
                                          <p:spTgt spid="524"/>
                                        </p:tgtEl>
                                        <p:attrNameLst>
                                          <p:attrName>style.visibility</p:attrName>
                                        </p:attrNameLst>
                                      </p:cBhvr>
                                      <p:to>
                                        <p:strVal val="visible"/>
                                      </p:to>
                                    </p:set>
                                    <p:animEffect transition="in" filter="fade">
                                      <p:cBhvr>
                                        <p:cTn id="173" dur="500"/>
                                        <p:tgtEl>
                                          <p:spTgt spid="524"/>
                                        </p:tgtEl>
                                      </p:cBhvr>
                                    </p:animEffect>
                                  </p:childTnLst>
                                </p:cTn>
                              </p:par>
                              <p:par>
                                <p:cTn id="174" presetID="10" presetClass="entr" presetSubtype="0" fill="hold" nodeType="withEffect">
                                  <p:stCondLst>
                                    <p:cond delay="0"/>
                                  </p:stCondLst>
                                  <p:childTnLst>
                                    <p:set>
                                      <p:cBhvr>
                                        <p:cTn id="175" dur="1" fill="hold">
                                          <p:stCondLst>
                                            <p:cond delay="0"/>
                                          </p:stCondLst>
                                        </p:cTn>
                                        <p:tgtEl>
                                          <p:spTgt spid="527"/>
                                        </p:tgtEl>
                                        <p:attrNameLst>
                                          <p:attrName>style.visibility</p:attrName>
                                        </p:attrNameLst>
                                      </p:cBhvr>
                                      <p:to>
                                        <p:strVal val="visible"/>
                                      </p:to>
                                    </p:set>
                                    <p:animEffect transition="in" filter="fade">
                                      <p:cBhvr>
                                        <p:cTn id="176" dur="500"/>
                                        <p:tgtEl>
                                          <p:spTgt spid="527"/>
                                        </p:tgtEl>
                                      </p:cBhvr>
                                    </p:animEffect>
                                  </p:childTnLst>
                                </p:cTn>
                              </p:par>
                            </p:childTnLst>
                          </p:cTn>
                        </p:par>
                        <p:par>
                          <p:cTn id="177" fill="hold">
                            <p:stCondLst>
                              <p:cond delay="3000"/>
                            </p:stCondLst>
                            <p:childTnLst>
                              <p:par>
                                <p:cTn id="178" presetID="22" presetClass="entr" presetSubtype="8" fill="hold" grpId="0" nodeType="afterEffect">
                                  <p:stCondLst>
                                    <p:cond delay="0"/>
                                  </p:stCondLst>
                                  <p:childTnLst>
                                    <p:set>
                                      <p:cBhvr>
                                        <p:cTn id="179" dur="1" fill="hold">
                                          <p:stCondLst>
                                            <p:cond delay="0"/>
                                          </p:stCondLst>
                                        </p:cTn>
                                        <p:tgtEl>
                                          <p:spTgt spid="9"/>
                                        </p:tgtEl>
                                        <p:attrNameLst>
                                          <p:attrName>style.visibility</p:attrName>
                                        </p:attrNameLst>
                                      </p:cBhvr>
                                      <p:to>
                                        <p:strVal val="visible"/>
                                      </p:to>
                                    </p:set>
                                    <p:animEffect transition="in" filter="wipe(left)">
                                      <p:cBhvr>
                                        <p:cTn id="180" dur="500"/>
                                        <p:tgtEl>
                                          <p:spTgt spid="9"/>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561"/>
                                        </p:tgtEl>
                                        <p:attrNameLst>
                                          <p:attrName>style.visibility</p:attrName>
                                        </p:attrNameLst>
                                      </p:cBhvr>
                                      <p:to>
                                        <p:strVal val="visible"/>
                                      </p:to>
                                    </p:set>
                                    <p:animEffect transition="in" filter="wipe(left)">
                                      <p:cBhvr>
                                        <p:cTn id="183" dur="500"/>
                                        <p:tgtEl>
                                          <p:spTgt spid="561"/>
                                        </p:tgtEl>
                                      </p:cBhvr>
                                    </p:animEffect>
                                  </p:childTnLst>
                                </p:cTn>
                              </p:par>
                            </p:childTnLst>
                          </p:cTn>
                        </p:par>
                        <p:par>
                          <p:cTn id="184" fill="hold">
                            <p:stCondLst>
                              <p:cond delay="3500"/>
                            </p:stCondLst>
                            <p:childTnLst>
                              <p:par>
                                <p:cTn id="185" presetID="22" presetClass="entr" presetSubtype="8" fill="hold" grpId="0" nodeType="afterEffect">
                                  <p:stCondLst>
                                    <p:cond delay="0"/>
                                  </p:stCondLst>
                                  <p:childTnLst>
                                    <p:set>
                                      <p:cBhvr>
                                        <p:cTn id="186" dur="1" fill="hold">
                                          <p:stCondLst>
                                            <p:cond delay="0"/>
                                          </p:stCondLst>
                                        </p:cTn>
                                        <p:tgtEl>
                                          <p:spTgt spid="571"/>
                                        </p:tgtEl>
                                        <p:attrNameLst>
                                          <p:attrName>style.visibility</p:attrName>
                                        </p:attrNameLst>
                                      </p:cBhvr>
                                      <p:to>
                                        <p:strVal val="visible"/>
                                      </p:to>
                                    </p:set>
                                    <p:animEffect transition="in" filter="wipe(left)">
                                      <p:cBhvr>
                                        <p:cTn id="187" dur="250"/>
                                        <p:tgtEl>
                                          <p:spTgt spid="571"/>
                                        </p:tgtEl>
                                      </p:cBhvr>
                                    </p:animEffect>
                                  </p:childTnLst>
                                </p:cTn>
                              </p:par>
                            </p:childTnLst>
                          </p:cTn>
                        </p:par>
                        <p:par>
                          <p:cTn id="188" fill="hold">
                            <p:stCondLst>
                              <p:cond delay="3750"/>
                            </p:stCondLst>
                            <p:childTnLst>
                              <p:par>
                                <p:cTn id="189" presetID="22" presetClass="entr" presetSubtype="8" fill="hold" grpId="0" nodeType="afterEffect">
                                  <p:stCondLst>
                                    <p:cond delay="0"/>
                                  </p:stCondLst>
                                  <p:childTnLst>
                                    <p:set>
                                      <p:cBhvr>
                                        <p:cTn id="190" dur="1" fill="hold">
                                          <p:stCondLst>
                                            <p:cond delay="0"/>
                                          </p:stCondLst>
                                        </p:cTn>
                                        <p:tgtEl>
                                          <p:spTgt spid="579"/>
                                        </p:tgtEl>
                                        <p:attrNameLst>
                                          <p:attrName>style.visibility</p:attrName>
                                        </p:attrNameLst>
                                      </p:cBhvr>
                                      <p:to>
                                        <p:strVal val="visible"/>
                                      </p:to>
                                    </p:set>
                                    <p:animEffect transition="in" filter="wipe(left)">
                                      <p:cBhvr>
                                        <p:cTn id="191" dur="250"/>
                                        <p:tgtEl>
                                          <p:spTgt spid="579"/>
                                        </p:tgtEl>
                                      </p:cBhvr>
                                    </p:animEffect>
                                  </p:childTnLst>
                                </p:cTn>
                              </p:par>
                            </p:childTnLst>
                          </p:cTn>
                        </p:par>
                        <p:par>
                          <p:cTn id="192" fill="hold">
                            <p:stCondLst>
                              <p:cond delay="4000"/>
                            </p:stCondLst>
                            <p:childTnLst>
                              <p:par>
                                <p:cTn id="193" presetID="22" presetClass="entr" presetSubtype="8" fill="hold" grpId="0" nodeType="afterEffect">
                                  <p:stCondLst>
                                    <p:cond delay="0"/>
                                  </p:stCondLst>
                                  <p:childTnLst>
                                    <p:set>
                                      <p:cBhvr>
                                        <p:cTn id="194" dur="1" fill="hold">
                                          <p:stCondLst>
                                            <p:cond delay="0"/>
                                          </p:stCondLst>
                                        </p:cTn>
                                        <p:tgtEl>
                                          <p:spTgt spid="587"/>
                                        </p:tgtEl>
                                        <p:attrNameLst>
                                          <p:attrName>style.visibility</p:attrName>
                                        </p:attrNameLst>
                                      </p:cBhvr>
                                      <p:to>
                                        <p:strVal val="visible"/>
                                      </p:to>
                                    </p:set>
                                    <p:animEffect transition="in" filter="wipe(left)">
                                      <p:cBhvr>
                                        <p:cTn id="195" dur="250"/>
                                        <p:tgtEl>
                                          <p:spTgt spid="587"/>
                                        </p:tgtEl>
                                      </p:cBhvr>
                                    </p:animEffect>
                                  </p:childTnLst>
                                </p:cTn>
                              </p:par>
                            </p:childTnLst>
                          </p:cTn>
                        </p:par>
                        <p:par>
                          <p:cTn id="196" fill="hold">
                            <p:stCondLst>
                              <p:cond delay="4250"/>
                            </p:stCondLst>
                            <p:childTnLst>
                              <p:par>
                                <p:cTn id="197" presetID="22" presetClass="entr" presetSubtype="8" fill="hold" grpId="0" nodeType="afterEffect">
                                  <p:stCondLst>
                                    <p:cond delay="0"/>
                                  </p:stCondLst>
                                  <p:childTnLst>
                                    <p:set>
                                      <p:cBhvr>
                                        <p:cTn id="198" dur="1" fill="hold">
                                          <p:stCondLst>
                                            <p:cond delay="0"/>
                                          </p:stCondLst>
                                        </p:cTn>
                                        <p:tgtEl>
                                          <p:spTgt spid="595"/>
                                        </p:tgtEl>
                                        <p:attrNameLst>
                                          <p:attrName>style.visibility</p:attrName>
                                        </p:attrNameLst>
                                      </p:cBhvr>
                                      <p:to>
                                        <p:strVal val="visible"/>
                                      </p:to>
                                    </p:set>
                                    <p:animEffect transition="in" filter="wipe(left)">
                                      <p:cBhvr>
                                        <p:cTn id="199" dur="250"/>
                                        <p:tgtEl>
                                          <p:spTgt spid="595"/>
                                        </p:tgtEl>
                                      </p:cBhvr>
                                    </p:animEffect>
                                  </p:childTnLst>
                                </p:cTn>
                              </p:par>
                            </p:childTnLst>
                          </p:cTn>
                        </p:par>
                        <p:par>
                          <p:cTn id="200" fill="hold">
                            <p:stCondLst>
                              <p:cond delay="4500"/>
                            </p:stCondLst>
                            <p:childTnLst>
                              <p:par>
                                <p:cTn id="201" presetID="10" presetClass="entr" presetSubtype="0" fill="hold" nodeType="afterEffect">
                                  <p:stCondLst>
                                    <p:cond delay="0"/>
                                  </p:stCondLst>
                                  <p:childTnLst>
                                    <p:set>
                                      <p:cBhvr>
                                        <p:cTn id="202" dur="1" fill="hold">
                                          <p:stCondLst>
                                            <p:cond delay="0"/>
                                          </p:stCondLst>
                                        </p:cTn>
                                        <p:tgtEl>
                                          <p:spTgt spid="530"/>
                                        </p:tgtEl>
                                        <p:attrNameLst>
                                          <p:attrName>style.visibility</p:attrName>
                                        </p:attrNameLst>
                                      </p:cBhvr>
                                      <p:to>
                                        <p:strVal val="visible"/>
                                      </p:to>
                                    </p:set>
                                    <p:animEffect transition="in" filter="fade">
                                      <p:cBhvr>
                                        <p:cTn id="203" dur="500"/>
                                        <p:tgtEl>
                                          <p:spTgt spid="530"/>
                                        </p:tgtEl>
                                      </p:cBhvr>
                                    </p:animEffect>
                                  </p:childTnLst>
                                </p:cTn>
                              </p:par>
                              <p:par>
                                <p:cTn id="204" presetID="10" presetClass="entr" presetSubtype="0" fill="hold" nodeType="withEffect">
                                  <p:stCondLst>
                                    <p:cond delay="0"/>
                                  </p:stCondLst>
                                  <p:childTnLst>
                                    <p:set>
                                      <p:cBhvr>
                                        <p:cTn id="205" dur="1" fill="hold">
                                          <p:stCondLst>
                                            <p:cond delay="0"/>
                                          </p:stCondLst>
                                        </p:cTn>
                                        <p:tgtEl>
                                          <p:spTgt spid="533"/>
                                        </p:tgtEl>
                                        <p:attrNameLst>
                                          <p:attrName>style.visibility</p:attrName>
                                        </p:attrNameLst>
                                      </p:cBhvr>
                                      <p:to>
                                        <p:strVal val="visible"/>
                                      </p:to>
                                    </p:set>
                                    <p:animEffect transition="in" filter="fade">
                                      <p:cBhvr>
                                        <p:cTn id="206" dur="500"/>
                                        <p:tgtEl>
                                          <p:spTgt spid="533"/>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618"/>
                                        </p:tgtEl>
                                        <p:attrNameLst>
                                          <p:attrName>style.visibility</p:attrName>
                                        </p:attrNameLst>
                                      </p:cBhvr>
                                      <p:to>
                                        <p:strVal val="visible"/>
                                      </p:to>
                                    </p:set>
                                    <p:animEffect transition="in" filter="fade">
                                      <p:cBhvr>
                                        <p:cTn id="211" dur="750"/>
                                        <p:tgtEl>
                                          <p:spTgt spid="618"/>
                                        </p:tgtEl>
                                      </p:cBhvr>
                                    </p:animEffect>
                                  </p:childTnLst>
                                </p:cTn>
                              </p:par>
                              <p:par>
                                <p:cTn id="212" presetID="10" presetClass="entr" presetSubtype="0" fill="hold" nodeType="withEffect">
                                  <p:stCondLst>
                                    <p:cond delay="0"/>
                                  </p:stCondLst>
                                  <p:childTnLst>
                                    <p:set>
                                      <p:cBhvr>
                                        <p:cTn id="213" dur="1" fill="hold">
                                          <p:stCondLst>
                                            <p:cond delay="0"/>
                                          </p:stCondLst>
                                        </p:cTn>
                                        <p:tgtEl>
                                          <p:spTgt spid="419"/>
                                        </p:tgtEl>
                                        <p:attrNameLst>
                                          <p:attrName>style.visibility</p:attrName>
                                        </p:attrNameLst>
                                      </p:cBhvr>
                                      <p:to>
                                        <p:strVal val="visible"/>
                                      </p:to>
                                    </p:set>
                                    <p:animEffect transition="in" filter="fade">
                                      <p:cBhvr>
                                        <p:cTn id="214" dur="750"/>
                                        <p:tgtEl>
                                          <p:spTgt spid="419"/>
                                        </p:tgtEl>
                                      </p:cBhvr>
                                    </p:animEffect>
                                  </p:childTnLst>
                                </p:cTn>
                              </p:par>
                              <p:par>
                                <p:cTn id="215" presetID="10" presetClass="entr" presetSubtype="0" fill="hold" nodeType="withEffect">
                                  <p:stCondLst>
                                    <p:cond delay="0"/>
                                  </p:stCondLst>
                                  <p:childTnLst>
                                    <p:set>
                                      <p:cBhvr>
                                        <p:cTn id="216" dur="1" fill="hold">
                                          <p:stCondLst>
                                            <p:cond delay="0"/>
                                          </p:stCondLst>
                                        </p:cTn>
                                        <p:tgtEl>
                                          <p:spTgt spid="398"/>
                                        </p:tgtEl>
                                        <p:attrNameLst>
                                          <p:attrName>style.visibility</p:attrName>
                                        </p:attrNameLst>
                                      </p:cBhvr>
                                      <p:to>
                                        <p:strVal val="visible"/>
                                      </p:to>
                                    </p:set>
                                    <p:animEffect transition="in" filter="fade">
                                      <p:cBhvr>
                                        <p:cTn id="217" dur="750"/>
                                        <p:tgtEl>
                                          <p:spTgt spid="398"/>
                                        </p:tgtEl>
                                      </p:cBhvr>
                                    </p:animEffect>
                                  </p:childTnLst>
                                </p:cTn>
                              </p:par>
                              <p:par>
                                <p:cTn id="218" presetID="10" presetClass="entr" presetSubtype="0" fill="hold" nodeType="withEffect">
                                  <p:stCondLst>
                                    <p:cond delay="0"/>
                                  </p:stCondLst>
                                  <p:childTnLst>
                                    <p:set>
                                      <p:cBhvr>
                                        <p:cTn id="219" dur="1" fill="hold">
                                          <p:stCondLst>
                                            <p:cond delay="0"/>
                                          </p:stCondLst>
                                        </p:cTn>
                                        <p:tgtEl>
                                          <p:spTgt spid="422"/>
                                        </p:tgtEl>
                                        <p:attrNameLst>
                                          <p:attrName>style.visibility</p:attrName>
                                        </p:attrNameLst>
                                      </p:cBhvr>
                                      <p:to>
                                        <p:strVal val="visible"/>
                                      </p:to>
                                    </p:set>
                                    <p:animEffect transition="in" filter="fade">
                                      <p:cBhvr>
                                        <p:cTn id="220" dur="750"/>
                                        <p:tgtEl>
                                          <p:spTgt spid="422"/>
                                        </p:tgtEl>
                                      </p:cBhvr>
                                    </p:animEffect>
                                  </p:childTnLst>
                                </p:cTn>
                              </p:par>
                              <p:par>
                                <p:cTn id="221" presetID="10" presetClass="entr" presetSubtype="0" fill="hold" nodeType="withEffect">
                                  <p:stCondLst>
                                    <p:cond delay="0"/>
                                  </p:stCondLst>
                                  <p:childTnLst>
                                    <p:set>
                                      <p:cBhvr>
                                        <p:cTn id="222" dur="1" fill="hold">
                                          <p:stCondLst>
                                            <p:cond delay="0"/>
                                          </p:stCondLst>
                                        </p:cTn>
                                        <p:tgtEl>
                                          <p:spTgt spid="401"/>
                                        </p:tgtEl>
                                        <p:attrNameLst>
                                          <p:attrName>style.visibility</p:attrName>
                                        </p:attrNameLst>
                                      </p:cBhvr>
                                      <p:to>
                                        <p:strVal val="visible"/>
                                      </p:to>
                                    </p:set>
                                    <p:animEffect transition="in" filter="fade">
                                      <p:cBhvr>
                                        <p:cTn id="223"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561" grpId="0" animBg="1"/>
      <p:bldP spid="558" grpId="0" animBg="1"/>
      <p:bldP spid="555" grpId="0" animBg="1"/>
      <p:bldP spid="553" grpId="0" animBg="1"/>
      <p:bldP spid="48" grpId="0" animBg="1"/>
      <p:bldP spid="50" grpId="0" animBg="1"/>
      <p:bldP spid="51" grpId="0"/>
      <p:bldP spid="2" grpId="0"/>
      <p:bldP spid="3" grpId="0"/>
      <p:bldP spid="4" grpId="0"/>
      <p:bldP spid="6" grpId="0"/>
      <p:bldP spid="8" grpId="0"/>
      <p:bldP spid="9" grpId="0"/>
      <p:bldP spid="52" grpId="0" animBg="1"/>
      <p:bldP spid="53" grpId="0" animBg="1"/>
      <p:bldP spid="266" grpId="0" animBg="1"/>
      <p:bldP spid="262" grpId="0" animBg="1"/>
      <p:bldP spid="263" grpId="0" animBg="1"/>
      <p:bldP spid="260" grpId="0"/>
      <p:bldP spid="261" grpId="0" animBg="1"/>
      <p:bldP spid="564" grpId="0" animBg="1"/>
      <p:bldP spid="565" grpId="0" animBg="1"/>
      <p:bldP spid="567" grpId="0" animBg="1"/>
      <p:bldP spid="569" grpId="0" animBg="1"/>
      <p:bldP spid="570" grpId="0" animBg="1"/>
      <p:bldP spid="571" grpId="0" animBg="1"/>
      <p:bldP spid="575" grpId="0" animBg="1"/>
      <p:bldP spid="576" grpId="0" animBg="1"/>
      <p:bldP spid="577" grpId="0" animBg="1"/>
      <p:bldP spid="578" grpId="0" animBg="1"/>
      <p:bldP spid="579" grpId="0" animBg="1"/>
      <p:bldP spid="585" grpId="0" animBg="1"/>
      <p:bldP spid="586" grpId="0" animBg="1"/>
      <p:bldP spid="587" grpId="0" animBg="1"/>
      <p:bldP spid="594" grpId="0" animBg="1"/>
      <p:bldP spid="595" grpId="0" animBg="1"/>
      <p:bldP spid="6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37196E13-29E0-3CA8-1253-9AB871701BBC}"/>
            </a:ext>
          </a:extLst>
        </p:cNvPr>
        <p:cNvGrpSpPr/>
        <p:nvPr/>
      </p:nvGrpSpPr>
      <p:grpSpPr>
        <a:xfrm>
          <a:off x="0" y="0"/>
          <a:ext cx="0" cy="0"/>
          <a:chOff x="0" y="0"/>
          <a:chExt cx="0" cy="0"/>
        </a:xfrm>
      </p:grpSpPr>
      <p:sp>
        <p:nvSpPr>
          <p:cNvPr id="4" name="Title 8">
            <a:extLst>
              <a:ext uri="{FF2B5EF4-FFF2-40B4-BE49-F238E27FC236}">
                <a16:creationId xmlns:a16="http://schemas.microsoft.com/office/drawing/2014/main" id="{51BCECB5-8AF4-384F-64EC-8602E0408BA2}"/>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Discovery | Socialization</a:t>
            </a:r>
          </a:p>
        </p:txBody>
      </p:sp>
      <p:pic>
        <p:nvPicPr>
          <p:cNvPr id="5" name="Picture 4">
            <a:extLst>
              <a:ext uri="{FF2B5EF4-FFF2-40B4-BE49-F238E27FC236}">
                <a16:creationId xmlns:a16="http://schemas.microsoft.com/office/drawing/2014/main" id="{21FA2D20-5296-2438-2CEC-C2EBF7378D5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416416"/>
            <a:ext cx="10726517" cy="12299584"/>
          </a:xfrm>
          <a:prstGeom prst="rect">
            <a:avLst/>
          </a:prstGeom>
          <a:effectLst>
            <a:outerShdw blurRad="247297" dist="38100" dir="2700000" algn="tl" rotWithShape="0">
              <a:prstClr val="black">
                <a:alpha val="40000"/>
              </a:prstClr>
            </a:outerShdw>
          </a:effectLst>
        </p:spPr>
      </p:pic>
      <p:pic>
        <p:nvPicPr>
          <p:cNvPr id="7" name="Picture 6">
            <a:extLst>
              <a:ext uri="{FF2B5EF4-FFF2-40B4-BE49-F238E27FC236}">
                <a16:creationId xmlns:a16="http://schemas.microsoft.com/office/drawing/2014/main" id="{7F60F3ED-12DE-05BB-0C0B-A280A5FAF982}"/>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pic>
        <p:nvPicPr>
          <p:cNvPr id="9" name="1">
            <a:extLst>
              <a:ext uri="{FF2B5EF4-FFF2-40B4-BE49-F238E27FC236}">
                <a16:creationId xmlns:a16="http://schemas.microsoft.com/office/drawing/2014/main" id="{90F51345-31E4-3957-B602-101C60A89BEB}"/>
              </a:ext>
            </a:extLst>
          </p:cNvPr>
          <p:cNvPicPr>
            <a:picLocks noChangeAspect="1"/>
          </p:cNvPicPr>
          <p:nvPr/>
        </p:nvPicPr>
        <p:blipFill>
          <a:blip r:embed="rId5"/>
          <a:stretch>
            <a:fillRect/>
          </a:stretch>
        </p:blipFill>
        <p:spPr>
          <a:xfrm>
            <a:off x="1128479" y="2729966"/>
            <a:ext cx="548640" cy="548640"/>
          </a:xfrm>
          <a:prstGeom prst="rect">
            <a:avLst/>
          </a:prstGeom>
        </p:spPr>
      </p:pic>
      <p:pic>
        <p:nvPicPr>
          <p:cNvPr id="16" name="2">
            <a:extLst>
              <a:ext uri="{FF2B5EF4-FFF2-40B4-BE49-F238E27FC236}">
                <a16:creationId xmlns:a16="http://schemas.microsoft.com/office/drawing/2014/main" id="{068C0D43-6D5A-3745-7531-5E37BFBCB60C}"/>
              </a:ext>
            </a:extLst>
          </p:cNvPr>
          <p:cNvPicPr>
            <a:picLocks noChangeAspect="1"/>
          </p:cNvPicPr>
          <p:nvPr/>
        </p:nvPicPr>
        <p:blipFill>
          <a:blip r:embed="rId6"/>
          <a:stretch>
            <a:fillRect/>
          </a:stretch>
        </p:blipFill>
        <p:spPr>
          <a:xfrm>
            <a:off x="1677119" y="7302402"/>
            <a:ext cx="548640" cy="548640"/>
          </a:xfrm>
          <a:prstGeom prst="rect">
            <a:avLst/>
          </a:prstGeom>
        </p:spPr>
      </p:pic>
      <p:grpSp>
        <p:nvGrpSpPr>
          <p:cNvPr id="21" name="Group 20">
            <a:extLst>
              <a:ext uri="{FF2B5EF4-FFF2-40B4-BE49-F238E27FC236}">
                <a16:creationId xmlns:a16="http://schemas.microsoft.com/office/drawing/2014/main" id="{5E6512A7-AE01-5A39-C451-BAD16C6426B7}"/>
              </a:ext>
            </a:extLst>
          </p:cNvPr>
          <p:cNvGrpSpPr/>
          <p:nvPr/>
        </p:nvGrpSpPr>
        <p:grpSpPr>
          <a:xfrm>
            <a:off x="11164888" y="2584860"/>
            <a:ext cx="12611100" cy="2514758"/>
            <a:chOff x="11164888" y="2399871"/>
            <a:chExt cx="12611100" cy="2514758"/>
          </a:xfrm>
        </p:grpSpPr>
        <p:grpSp>
          <p:nvGrpSpPr>
            <p:cNvPr id="26" name="Group 25">
              <a:extLst>
                <a:ext uri="{FF2B5EF4-FFF2-40B4-BE49-F238E27FC236}">
                  <a16:creationId xmlns:a16="http://schemas.microsoft.com/office/drawing/2014/main" id="{AA20D0F7-D4B4-537F-9160-852867003AD0}"/>
                </a:ext>
              </a:extLst>
            </p:cNvPr>
            <p:cNvGrpSpPr/>
            <p:nvPr/>
          </p:nvGrpSpPr>
          <p:grpSpPr>
            <a:xfrm>
              <a:off x="11182935" y="2399871"/>
              <a:ext cx="12404993" cy="731520"/>
              <a:chOff x="11241300" y="2399871"/>
              <a:chExt cx="12404993" cy="731520"/>
            </a:xfrm>
          </p:grpSpPr>
          <p:sp>
            <p:nvSpPr>
              <p:cNvPr id="36" name="Rectangle 35">
                <a:extLst>
                  <a:ext uri="{FF2B5EF4-FFF2-40B4-BE49-F238E27FC236}">
                    <a16:creationId xmlns:a16="http://schemas.microsoft.com/office/drawing/2014/main" id="{01399BA7-D935-0FC1-47F5-85886071E9C6}"/>
                  </a:ext>
                </a:extLst>
              </p:cNvPr>
              <p:cNvSpPr/>
              <p:nvPr/>
            </p:nvSpPr>
            <p:spPr>
              <a:xfrm>
                <a:off x="11241300" y="2399871"/>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EMS</a:t>
                </a:r>
              </a:p>
            </p:txBody>
          </p:sp>
          <p:pic>
            <p:nvPicPr>
              <p:cNvPr id="37" name="Picture 36">
                <a:extLst>
                  <a:ext uri="{FF2B5EF4-FFF2-40B4-BE49-F238E27FC236}">
                    <a16:creationId xmlns:a16="http://schemas.microsoft.com/office/drawing/2014/main" id="{BA5522DF-B172-8DF1-EC44-9C866D05BDBC}"/>
                  </a:ext>
                </a:extLst>
              </p:cNvPr>
              <p:cNvPicPr>
                <a:picLocks noChangeAspect="1"/>
              </p:cNvPicPr>
              <p:nvPr/>
            </p:nvPicPr>
            <p:blipFill>
              <a:blip r:embed="rId7"/>
              <a:stretch>
                <a:fillRect/>
              </a:stretch>
            </p:blipFill>
            <p:spPr>
              <a:xfrm>
                <a:off x="23043616" y="2647847"/>
                <a:ext cx="368861" cy="235568"/>
              </a:xfrm>
              <a:prstGeom prst="rect">
                <a:avLst/>
              </a:prstGeom>
            </p:spPr>
          </p:pic>
        </p:grpSp>
        <p:sp>
          <p:nvSpPr>
            <p:cNvPr id="30" name="Text Placeholder 7">
              <a:extLst>
                <a:ext uri="{FF2B5EF4-FFF2-40B4-BE49-F238E27FC236}">
                  <a16:creationId xmlns:a16="http://schemas.microsoft.com/office/drawing/2014/main" id="{2A2D8478-FFBC-14C4-E993-B068464185C9}"/>
                </a:ext>
              </a:extLst>
            </p:cNvPr>
            <p:cNvSpPr txBox="1">
              <a:spLocks/>
            </p:cNvSpPr>
            <p:nvPr/>
          </p:nvSpPr>
          <p:spPr>
            <a:xfrm>
              <a:off x="11164888" y="3418991"/>
              <a:ext cx="12611100" cy="1495638"/>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00000"/>
                </a:lnSpc>
                <a:spcBef>
                  <a:spcPts val="0"/>
                </a:spcBef>
                <a:buSzPts val="3000"/>
              </a:pPr>
              <a:r>
                <a:rPr lang="en-US" dirty="0">
                  <a:ea typeface="Roboto Medium" panose="02000000000000000000" pitchFamily="2" charset="0"/>
                </a:rPr>
                <a:t>		  Watch or Download and Review EMS Executive Summary (5 min)</a:t>
              </a:r>
            </a:p>
            <a:p>
              <a:pPr marL="287337">
                <a:lnSpc>
                  <a:spcPct val="100000"/>
                </a:lnSpc>
                <a:spcBef>
                  <a:spcPts val="0"/>
                </a:spcBef>
                <a:buSzPts val="3000"/>
              </a:pPr>
              <a:r>
                <a:rPr lang="en-US" dirty="0">
                  <a:ea typeface="Roboto Medium" panose="02000000000000000000" pitchFamily="2" charset="0"/>
                </a:rPr>
                <a:t>		  Watch EMS to ED Demo (6 min)</a:t>
              </a:r>
            </a:p>
          </p:txBody>
        </p:sp>
        <p:pic>
          <p:nvPicPr>
            <p:cNvPr id="34" name="1">
              <a:extLst>
                <a:ext uri="{FF2B5EF4-FFF2-40B4-BE49-F238E27FC236}">
                  <a16:creationId xmlns:a16="http://schemas.microsoft.com/office/drawing/2014/main" id="{0B219B2C-50B4-BBDA-49E7-7A8DA6D0568F}"/>
                </a:ext>
              </a:extLst>
            </p:cNvPr>
            <p:cNvPicPr>
              <a:picLocks noChangeAspect="1"/>
            </p:cNvPicPr>
            <p:nvPr/>
          </p:nvPicPr>
          <p:blipFill>
            <a:blip r:embed="rId5"/>
            <a:stretch>
              <a:fillRect/>
            </a:stretch>
          </p:blipFill>
          <p:spPr>
            <a:xfrm>
              <a:off x="11339079" y="3424464"/>
              <a:ext cx="649329" cy="649329"/>
            </a:xfrm>
            <a:prstGeom prst="rect">
              <a:avLst/>
            </a:prstGeom>
          </p:spPr>
        </p:pic>
        <p:pic>
          <p:nvPicPr>
            <p:cNvPr id="35" name="2">
              <a:extLst>
                <a:ext uri="{FF2B5EF4-FFF2-40B4-BE49-F238E27FC236}">
                  <a16:creationId xmlns:a16="http://schemas.microsoft.com/office/drawing/2014/main" id="{92AEF6C6-EB1B-DEA6-66A0-356E9744DB04}"/>
                </a:ext>
              </a:extLst>
            </p:cNvPr>
            <p:cNvPicPr>
              <a:picLocks noChangeAspect="1"/>
            </p:cNvPicPr>
            <p:nvPr/>
          </p:nvPicPr>
          <p:blipFill>
            <a:blip r:embed="rId6"/>
            <a:stretch>
              <a:fillRect/>
            </a:stretch>
          </p:blipFill>
          <p:spPr>
            <a:xfrm>
              <a:off x="11339079" y="4068999"/>
              <a:ext cx="649329" cy="649329"/>
            </a:xfrm>
            <a:prstGeom prst="rect">
              <a:avLst/>
            </a:prstGeom>
          </p:spPr>
        </p:pic>
      </p:grpSp>
      <p:pic>
        <p:nvPicPr>
          <p:cNvPr id="38" name="Picture 37">
            <a:extLst>
              <a:ext uri="{FF2B5EF4-FFF2-40B4-BE49-F238E27FC236}">
                <a16:creationId xmlns:a16="http://schemas.microsoft.com/office/drawing/2014/main" id="{C3ED8855-EE0C-F2BE-C5C0-87DD5B01367F}"/>
              </a:ext>
            </a:extLst>
          </p:cNvPr>
          <p:cNvPicPr>
            <a:picLocks noChangeAspect="1"/>
          </p:cNvPicPr>
          <p:nvPr/>
        </p:nvPicPr>
        <p:blipFill>
          <a:blip r:embed="rId8"/>
          <a:stretch>
            <a:fillRect/>
          </a:stretch>
        </p:blipFill>
        <p:spPr>
          <a:xfrm>
            <a:off x="4312637" y="2729966"/>
            <a:ext cx="548640" cy="548640"/>
          </a:xfrm>
          <a:prstGeom prst="rect">
            <a:avLst/>
          </a:prstGeom>
        </p:spPr>
      </p:pic>
      <p:grpSp>
        <p:nvGrpSpPr>
          <p:cNvPr id="39" name="Group 38">
            <a:extLst>
              <a:ext uri="{FF2B5EF4-FFF2-40B4-BE49-F238E27FC236}">
                <a16:creationId xmlns:a16="http://schemas.microsoft.com/office/drawing/2014/main" id="{A003BA7D-41B1-3BFA-7654-E1EC99BCB1FC}"/>
              </a:ext>
            </a:extLst>
          </p:cNvPr>
          <p:cNvGrpSpPr/>
          <p:nvPr/>
        </p:nvGrpSpPr>
        <p:grpSpPr>
          <a:xfrm>
            <a:off x="11164888" y="5984551"/>
            <a:ext cx="12611100" cy="2461517"/>
            <a:chOff x="11164888" y="5756665"/>
            <a:chExt cx="12611100" cy="2461517"/>
          </a:xfrm>
        </p:grpSpPr>
        <p:sp>
          <p:nvSpPr>
            <p:cNvPr id="40" name="Text Placeholder 7">
              <a:extLst>
                <a:ext uri="{FF2B5EF4-FFF2-40B4-BE49-F238E27FC236}">
                  <a16:creationId xmlns:a16="http://schemas.microsoft.com/office/drawing/2014/main" id="{9D7F232B-611B-1BEC-5D85-B8C0371D80D4}"/>
                </a:ext>
              </a:extLst>
            </p:cNvPr>
            <p:cNvSpPr txBox="1">
              <a:spLocks/>
            </p:cNvSpPr>
            <p:nvPr/>
          </p:nvSpPr>
          <p:spPr>
            <a:xfrm>
              <a:off x="11164888" y="6823923"/>
              <a:ext cx="12611100" cy="1394259"/>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8">
                <a:lnSpc>
                  <a:spcPct val="100000"/>
                </a:lnSpc>
                <a:spcBef>
                  <a:spcPts val="0"/>
                </a:spcBef>
                <a:buSzPts val="3000"/>
              </a:pPr>
              <a:r>
                <a:rPr lang="en-US" dirty="0">
                  <a:ea typeface="Roboto Medium" panose="02000000000000000000" pitchFamily="2" charset="0"/>
                </a:rPr>
                <a:t>		  Watch or Download and Review Hospital Executive Summary (4 min)</a:t>
              </a:r>
            </a:p>
            <a:p>
              <a:pPr marL="287338">
                <a:lnSpc>
                  <a:spcPct val="100000"/>
                </a:lnSpc>
                <a:spcBef>
                  <a:spcPts val="0"/>
                </a:spcBef>
                <a:buSzPts val="3000"/>
              </a:pPr>
              <a:r>
                <a:rPr lang="en-US" dirty="0">
                  <a:ea typeface="Roboto Medium" panose="02000000000000000000" pitchFamily="2" charset="0"/>
                </a:rPr>
                <a:t>		  Watch EMS to ED Demo (6 min)</a:t>
              </a:r>
            </a:p>
          </p:txBody>
        </p:sp>
        <p:grpSp>
          <p:nvGrpSpPr>
            <p:cNvPr id="41" name="Group 40">
              <a:extLst>
                <a:ext uri="{FF2B5EF4-FFF2-40B4-BE49-F238E27FC236}">
                  <a16:creationId xmlns:a16="http://schemas.microsoft.com/office/drawing/2014/main" id="{35B9C3C8-0841-64F2-AFF3-FBFDC12FA546}"/>
                </a:ext>
              </a:extLst>
            </p:cNvPr>
            <p:cNvGrpSpPr/>
            <p:nvPr/>
          </p:nvGrpSpPr>
          <p:grpSpPr>
            <a:xfrm>
              <a:off x="11182935" y="5756665"/>
              <a:ext cx="12404993" cy="731520"/>
              <a:chOff x="11241300" y="5578500"/>
              <a:chExt cx="12404993" cy="731520"/>
            </a:xfrm>
          </p:grpSpPr>
          <p:sp>
            <p:nvSpPr>
              <p:cNvPr id="46" name="Rectangle 45">
                <a:extLst>
                  <a:ext uri="{FF2B5EF4-FFF2-40B4-BE49-F238E27FC236}">
                    <a16:creationId xmlns:a16="http://schemas.microsoft.com/office/drawing/2014/main" id="{3ED2074C-9B4F-AED2-5382-54DC4CB7BAE7}"/>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Hospitals</a:t>
                </a:r>
              </a:p>
            </p:txBody>
          </p:sp>
          <p:pic>
            <p:nvPicPr>
              <p:cNvPr id="47" name="Picture 46">
                <a:extLst>
                  <a:ext uri="{FF2B5EF4-FFF2-40B4-BE49-F238E27FC236}">
                    <a16:creationId xmlns:a16="http://schemas.microsoft.com/office/drawing/2014/main" id="{177EE2A5-05FD-FAFA-07ED-F625EF85898A}"/>
                  </a:ext>
                </a:extLst>
              </p:cNvPr>
              <p:cNvPicPr>
                <a:picLocks noChangeAspect="1"/>
              </p:cNvPicPr>
              <p:nvPr/>
            </p:nvPicPr>
            <p:blipFill>
              <a:blip r:embed="rId7"/>
              <a:stretch>
                <a:fillRect/>
              </a:stretch>
            </p:blipFill>
            <p:spPr>
              <a:xfrm>
                <a:off x="23043616" y="5826476"/>
                <a:ext cx="368861" cy="235568"/>
              </a:xfrm>
              <a:prstGeom prst="rect">
                <a:avLst/>
              </a:prstGeom>
            </p:spPr>
          </p:pic>
        </p:grpSp>
        <p:pic>
          <p:nvPicPr>
            <p:cNvPr id="42" name="Picture 41">
              <a:extLst>
                <a:ext uri="{FF2B5EF4-FFF2-40B4-BE49-F238E27FC236}">
                  <a16:creationId xmlns:a16="http://schemas.microsoft.com/office/drawing/2014/main" id="{71F9DC72-0B38-75C0-BD1E-A7457E417876}"/>
                </a:ext>
              </a:extLst>
            </p:cNvPr>
            <p:cNvPicPr>
              <a:picLocks noChangeAspect="1"/>
            </p:cNvPicPr>
            <p:nvPr/>
          </p:nvPicPr>
          <p:blipFill>
            <a:blip r:embed="rId8"/>
            <a:stretch>
              <a:fillRect/>
            </a:stretch>
          </p:blipFill>
          <p:spPr>
            <a:xfrm>
              <a:off x="11339079" y="6802482"/>
              <a:ext cx="649224" cy="649224"/>
            </a:xfrm>
            <a:prstGeom prst="rect">
              <a:avLst/>
            </a:prstGeom>
          </p:spPr>
        </p:pic>
        <p:pic>
          <p:nvPicPr>
            <p:cNvPr id="45" name="2">
              <a:extLst>
                <a:ext uri="{FF2B5EF4-FFF2-40B4-BE49-F238E27FC236}">
                  <a16:creationId xmlns:a16="http://schemas.microsoft.com/office/drawing/2014/main" id="{88709E91-8133-7DE2-4307-052459A6006D}"/>
                </a:ext>
              </a:extLst>
            </p:cNvPr>
            <p:cNvPicPr>
              <a:picLocks noChangeAspect="1"/>
            </p:cNvPicPr>
            <p:nvPr/>
          </p:nvPicPr>
          <p:blipFill>
            <a:blip r:embed="rId6"/>
            <a:stretch>
              <a:fillRect/>
            </a:stretch>
          </p:blipFill>
          <p:spPr>
            <a:xfrm>
              <a:off x="11339079" y="7436395"/>
              <a:ext cx="649224" cy="649224"/>
            </a:xfrm>
            <a:prstGeom prst="rect">
              <a:avLst/>
            </a:prstGeom>
          </p:spPr>
        </p:pic>
      </p:grpSp>
      <p:pic>
        <p:nvPicPr>
          <p:cNvPr id="48" name="Picture 47">
            <a:extLst>
              <a:ext uri="{FF2B5EF4-FFF2-40B4-BE49-F238E27FC236}">
                <a16:creationId xmlns:a16="http://schemas.microsoft.com/office/drawing/2014/main" id="{AA8E4878-1EC2-5035-54C5-C7B2E3630787}"/>
              </a:ext>
            </a:extLst>
          </p:cNvPr>
          <p:cNvPicPr>
            <a:picLocks noChangeAspect="1"/>
          </p:cNvPicPr>
          <p:nvPr/>
        </p:nvPicPr>
        <p:blipFill>
          <a:blip r:embed="rId9"/>
          <a:stretch>
            <a:fillRect/>
          </a:stretch>
        </p:blipFill>
        <p:spPr>
          <a:xfrm>
            <a:off x="7677634" y="2729966"/>
            <a:ext cx="548640" cy="548640"/>
          </a:xfrm>
          <a:prstGeom prst="rect">
            <a:avLst/>
          </a:prstGeom>
        </p:spPr>
      </p:pic>
      <p:pic>
        <p:nvPicPr>
          <p:cNvPr id="49" name="Picture 48">
            <a:extLst>
              <a:ext uri="{FF2B5EF4-FFF2-40B4-BE49-F238E27FC236}">
                <a16:creationId xmlns:a16="http://schemas.microsoft.com/office/drawing/2014/main" id="{4509982E-5F34-9171-FA0D-58EF3B2C7274}"/>
              </a:ext>
            </a:extLst>
          </p:cNvPr>
          <p:cNvPicPr>
            <a:picLocks noChangeAspect="1"/>
          </p:cNvPicPr>
          <p:nvPr/>
        </p:nvPicPr>
        <p:blipFill>
          <a:blip r:embed="rId10"/>
          <a:stretch>
            <a:fillRect/>
          </a:stretch>
        </p:blipFill>
        <p:spPr>
          <a:xfrm>
            <a:off x="5653178" y="7336101"/>
            <a:ext cx="548640" cy="548640"/>
          </a:xfrm>
          <a:prstGeom prst="rect">
            <a:avLst/>
          </a:prstGeom>
        </p:spPr>
      </p:pic>
      <p:grpSp>
        <p:nvGrpSpPr>
          <p:cNvPr id="50" name="Group 49">
            <a:extLst>
              <a:ext uri="{FF2B5EF4-FFF2-40B4-BE49-F238E27FC236}">
                <a16:creationId xmlns:a16="http://schemas.microsoft.com/office/drawing/2014/main" id="{D91ACDE5-7339-E700-5431-4D75C983A482}"/>
              </a:ext>
            </a:extLst>
          </p:cNvPr>
          <p:cNvGrpSpPr/>
          <p:nvPr/>
        </p:nvGrpSpPr>
        <p:grpSpPr>
          <a:xfrm>
            <a:off x="11097156" y="9361000"/>
            <a:ext cx="12611100" cy="3180675"/>
            <a:chOff x="11097156" y="9121178"/>
            <a:chExt cx="12611100" cy="3180675"/>
          </a:xfrm>
        </p:grpSpPr>
        <p:sp>
          <p:nvSpPr>
            <p:cNvPr id="51" name="Text Placeholder 7">
              <a:extLst>
                <a:ext uri="{FF2B5EF4-FFF2-40B4-BE49-F238E27FC236}">
                  <a16:creationId xmlns:a16="http://schemas.microsoft.com/office/drawing/2014/main" id="{C41F284C-FC79-1BDF-C918-573E1AD9B436}"/>
                </a:ext>
              </a:extLst>
            </p:cNvPr>
            <p:cNvSpPr txBox="1">
              <a:spLocks/>
            </p:cNvSpPr>
            <p:nvPr/>
          </p:nvSpPr>
          <p:spPr>
            <a:xfrm>
              <a:off x="11097156" y="9791738"/>
              <a:ext cx="12611100" cy="2510115"/>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40000"/>
                </a:lnSpc>
                <a:spcBef>
                  <a:spcPts val="1200"/>
                </a:spcBef>
                <a:spcAft>
                  <a:spcPts val="1800"/>
                </a:spcAft>
                <a:buSzPts val="3000"/>
              </a:pPr>
              <a:r>
                <a:rPr lang="en-US" b="1" dirty="0">
                  <a:latin typeface="Calibri" panose="020F0502020204030204" pitchFamily="34" charset="0"/>
                  <a:ea typeface="Roboto Medium" panose="02000000000000000000" pitchFamily="2" charset="0"/>
                  <a:cs typeface="Calibri" panose="020F0502020204030204" pitchFamily="34" charset="0"/>
                </a:rPr>
                <a:t>EMS &amp; Hospitals</a:t>
              </a:r>
            </a:p>
            <a:p>
              <a:pPr marL="287338">
                <a:lnSpc>
                  <a:spcPct val="100000"/>
                </a:lnSpc>
                <a:spcBef>
                  <a:spcPts val="0"/>
                </a:spcBef>
                <a:buSzPts val="3000"/>
              </a:pPr>
              <a:r>
                <a:rPr lang="en-US" dirty="0">
                  <a:ea typeface="Roboto Medium" panose="02000000000000000000" pitchFamily="2" charset="0"/>
                </a:rPr>
                <a:t>		  Watch or Download and Review Incident Executive Summary (5 min)</a:t>
              </a:r>
            </a:p>
            <a:p>
              <a:pPr marL="287338">
                <a:lnSpc>
                  <a:spcPct val="100000"/>
                </a:lnSpc>
                <a:spcBef>
                  <a:spcPts val="0"/>
                </a:spcBef>
                <a:buSzPts val="3000"/>
              </a:pPr>
              <a:r>
                <a:rPr lang="en-US" dirty="0">
                  <a:ea typeface="Roboto Medium" panose="02000000000000000000" pitchFamily="2" charset="0"/>
                </a:rPr>
                <a:t>		  Watch Incident Overview Demo (7 min)</a:t>
              </a:r>
            </a:p>
          </p:txBody>
        </p:sp>
        <p:grpSp>
          <p:nvGrpSpPr>
            <p:cNvPr id="52" name="Group 51">
              <a:extLst>
                <a:ext uri="{FF2B5EF4-FFF2-40B4-BE49-F238E27FC236}">
                  <a16:creationId xmlns:a16="http://schemas.microsoft.com/office/drawing/2014/main" id="{EB5925AE-FB7B-3C89-70B0-EEC417394179}"/>
                </a:ext>
              </a:extLst>
            </p:cNvPr>
            <p:cNvGrpSpPr/>
            <p:nvPr/>
          </p:nvGrpSpPr>
          <p:grpSpPr>
            <a:xfrm>
              <a:off x="11126749" y="9121178"/>
              <a:ext cx="12404993" cy="731520"/>
              <a:chOff x="11241300" y="5578500"/>
              <a:chExt cx="12404993" cy="731520"/>
            </a:xfrm>
          </p:grpSpPr>
          <p:sp>
            <p:nvSpPr>
              <p:cNvPr id="55" name="Rectangle 54">
                <a:extLst>
                  <a:ext uri="{FF2B5EF4-FFF2-40B4-BE49-F238E27FC236}">
                    <a16:creationId xmlns:a16="http://schemas.microsoft.com/office/drawing/2014/main" id="{9DD10705-87B0-ADE8-6829-81BB4D2DAE7E}"/>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Incidents</a:t>
                </a:r>
                <a:endPar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endParaRPr>
              </a:p>
            </p:txBody>
          </p:sp>
          <p:pic>
            <p:nvPicPr>
              <p:cNvPr id="56" name="Picture 55">
                <a:extLst>
                  <a:ext uri="{FF2B5EF4-FFF2-40B4-BE49-F238E27FC236}">
                    <a16:creationId xmlns:a16="http://schemas.microsoft.com/office/drawing/2014/main" id="{94FB8248-0791-4A5C-5C4A-27ACC076AC4A}"/>
                  </a:ext>
                </a:extLst>
              </p:cNvPr>
              <p:cNvPicPr>
                <a:picLocks noChangeAspect="1"/>
              </p:cNvPicPr>
              <p:nvPr/>
            </p:nvPicPr>
            <p:blipFill>
              <a:blip r:embed="rId7"/>
              <a:stretch>
                <a:fillRect/>
              </a:stretch>
            </p:blipFill>
            <p:spPr>
              <a:xfrm>
                <a:off x="23043616" y="5826476"/>
                <a:ext cx="368861" cy="235568"/>
              </a:xfrm>
              <a:prstGeom prst="rect">
                <a:avLst/>
              </a:prstGeom>
            </p:spPr>
          </p:pic>
        </p:grpSp>
        <p:pic>
          <p:nvPicPr>
            <p:cNvPr id="53" name="Picture 52">
              <a:extLst>
                <a:ext uri="{FF2B5EF4-FFF2-40B4-BE49-F238E27FC236}">
                  <a16:creationId xmlns:a16="http://schemas.microsoft.com/office/drawing/2014/main" id="{E436F58B-2712-5FA1-8E80-F345F070FAB8}"/>
                </a:ext>
              </a:extLst>
            </p:cNvPr>
            <p:cNvPicPr>
              <a:picLocks noChangeAspect="1"/>
            </p:cNvPicPr>
            <p:nvPr/>
          </p:nvPicPr>
          <p:blipFill>
            <a:blip r:embed="rId9"/>
            <a:stretch>
              <a:fillRect/>
            </a:stretch>
          </p:blipFill>
          <p:spPr>
            <a:xfrm>
              <a:off x="11282893" y="10694735"/>
              <a:ext cx="649224" cy="649224"/>
            </a:xfrm>
            <a:prstGeom prst="rect">
              <a:avLst/>
            </a:prstGeom>
          </p:spPr>
        </p:pic>
        <p:pic>
          <p:nvPicPr>
            <p:cNvPr id="54" name="Picture 53">
              <a:extLst>
                <a:ext uri="{FF2B5EF4-FFF2-40B4-BE49-F238E27FC236}">
                  <a16:creationId xmlns:a16="http://schemas.microsoft.com/office/drawing/2014/main" id="{833E105F-CFFE-3328-D874-7D8B354AA9D7}"/>
                </a:ext>
              </a:extLst>
            </p:cNvPr>
            <p:cNvPicPr>
              <a:picLocks noChangeAspect="1"/>
            </p:cNvPicPr>
            <p:nvPr/>
          </p:nvPicPr>
          <p:blipFill>
            <a:blip r:embed="rId10"/>
            <a:stretch>
              <a:fillRect/>
            </a:stretch>
          </p:blipFill>
          <p:spPr>
            <a:xfrm>
              <a:off x="11282893" y="11351613"/>
              <a:ext cx="649224" cy="649224"/>
            </a:xfrm>
            <a:prstGeom prst="rect">
              <a:avLst/>
            </a:prstGeom>
          </p:spPr>
        </p:pic>
      </p:grpSp>
      <p:sp>
        <p:nvSpPr>
          <p:cNvPr id="57" name="Rectangle 56">
            <a:extLst>
              <a:ext uri="{FF2B5EF4-FFF2-40B4-BE49-F238E27FC236}">
                <a16:creationId xmlns:a16="http://schemas.microsoft.com/office/drawing/2014/main" id="{6B4D46F7-D617-FC60-2137-0AF8F314C860}"/>
              </a:ext>
            </a:extLst>
          </p:cNvPr>
          <p:cNvSpPr/>
          <p:nvPr/>
        </p:nvSpPr>
        <p:spPr>
          <a:xfrm>
            <a:off x="228600" y="11286617"/>
            <a:ext cx="9944100" cy="2429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99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3931993C-8752-AF6E-361C-AA64D65CE3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926F19D-7D9D-C2E7-350E-877216B8018A}"/>
              </a:ext>
            </a:extLst>
          </p:cNvPr>
          <p:cNvPicPr>
            <a:picLocks noChangeAspect="1"/>
          </p:cNvPicPr>
          <p:nvPr/>
        </p:nvPicPr>
        <p:blipFill>
          <a:blip r:embed="rId3"/>
          <a:srcRect t="38016" b="38016"/>
          <a:stretch/>
        </p:blipFill>
        <p:spPr>
          <a:xfrm>
            <a:off x="0" y="0"/>
            <a:ext cx="10726738" cy="13716000"/>
          </a:xfrm>
          <a:prstGeom prst="rect">
            <a:avLst/>
          </a:prstGeom>
          <a:effectLst>
            <a:outerShdw blurRad="247297" dist="38100" dir="2700000" algn="tl" rotWithShape="0">
              <a:prstClr val="black">
                <a:alpha val="40000"/>
              </a:prstClr>
            </a:outerShdw>
          </a:effectLst>
        </p:spPr>
      </p:pic>
      <p:sp>
        <p:nvSpPr>
          <p:cNvPr id="6" name="Rectangle 5">
            <a:extLst>
              <a:ext uri="{FF2B5EF4-FFF2-40B4-BE49-F238E27FC236}">
                <a16:creationId xmlns:a16="http://schemas.microsoft.com/office/drawing/2014/main" id="{CB8B1427-499D-2D6D-BA77-9061B792CF7C}"/>
              </a:ext>
            </a:extLst>
          </p:cNvPr>
          <p:cNvSpPr/>
          <p:nvPr/>
        </p:nvSpPr>
        <p:spPr>
          <a:xfrm>
            <a:off x="0" y="9105900"/>
            <a:ext cx="10726738" cy="49020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 Placeholder 7">
            <a:extLst>
              <a:ext uri="{FF2B5EF4-FFF2-40B4-BE49-F238E27FC236}">
                <a16:creationId xmlns:a16="http://schemas.microsoft.com/office/drawing/2014/main" id="{3EA066D2-2869-0388-5DBC-675A1E38C8A4}"/>
              </a:ext>
            </a:extLst>
          </p:cNvPr>
          <p:cNvSpPr txBox="1">
            <a:spLocks/>
          </p:cNvSpPr>
          <p:nvPr/>
        </p:nvSpPr>
        <p:spPr>
          <a:xfrm>
            <a:off x="11143623" y="2400300"/>
            <a:ext cx="12611100" cy="10782300"/>
          </a:xfrm>
          <a:prstGeom prst="rect">
            <a:avLst/>
          </a:prstGeom>
        </p:spPr>
        <p:txBody>
          <a:bodyPr lIns="0" r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274320" rtl="0" eaLnBrk="1" fontAlgn="t" latinLnBrk="0" hangingPunct="1">
              <a:lnSpc>
                <a:spcPct val="90000"/>
              </a:lnSpc>
              <a:spcBef>
                <a:spcPts val="1500"/>
              </a:spcBef>
              <a:spcAft>
                <a:spcPts val="1200"/>
              </a:spcAft>
              <a:buClr>
                <a:srgbClr val="212121"/>
              </a:buClr>
              <a:buSzTx/>
              <a:buFont typeface="Arial" panose="020B0604020202020204" pitchFamily="34" charset="0"/>
              <a:buNone/>
              <a:tabLst/>
              <a:defRPr/>
            </a:pPr>
            <a:r>
              <a:rPr kumimoji="0" lang="en-US" sz="3600" b="1" i="0" u="none" strike="noStrike" kern="1200" cap="none" spc="0" normalizeH="0" baseline="0" noProof="0" dirty="0">
                <a:ln>
                  <a:noFill/>
                </a:ln>
                <a:solidFill>
                  <a:srgbClr val="B12028"/>
                </a:solidFill>
                <a:effectLst/>
                <a:uLnTx/>
                <a:uFillTx/>
                <a:latin typeface="Arial" panose="020B0604020202020204"/>
                <a:ea typeface="Roboto Light" panose="02000000000000000000" pitchFamily="2" charset="0"/>
                <a:cs typeface="Calibri Light" panose="020F0302020204030204" pitchFamily="34" charset="0"/>
              </a:rPr>
              <a:t>Interactive Map</a:t>
            </a:r>
            <a:endParaRPr kumimoji="0" lang="en-US" sz="3600" b="1" i="0" u="none" strike="noStrike" kern="1200" cap="none" spc="0" normalizeH="0" baseline="0" noProof="0" dirty="0">
              <a:ln>
                <a:noFill/>
              </a:ln>
              <a:solidFill>
                <a:srgbClr val="111111">
                  <a:lumMod val="50000"/>
                  <a:lumOff val="50000"/>
                </a:srgbClr>
              </a:solidFill>
              <a:effectLst/>
              <a:uLnTx/>
              <a:uFillTx/>
              <a:latin typeface="Calibri" panose="020F0502020204030204" pitchFamily="34" charset="0"/>
              <a:ea typeface="Roboto Light" panose="02000000000000000000" pitchFamily="2" charset="0"/>
              <a:cs typeface="Calibri" panose="020F0502020204030204" pitchFamily="34" charset="0"/>
            </a:endParaRPr>
          </a:p>
          <a:p>
            <a:pPr marL="749300" marR="0" lvl="1" indent="-396875" algn="l" defTabSz="274320" rtl="0" eaLnBrk="1" fontAlgn="t" latinLnBrk="0" hangingPunct="1">
              <a:lnSpc>
                <a:spcPct val="90000"/>
              </a:lnSpc>
              <a:spcBef>
                <a:spcPts val="0"/>
              </a:spcBef>
              <a:spcAft>
                <a:spcPts val="1200"/>
              </a:spcAft>
              <a:buClr>
                <a:srgbClr val="212121"/>
              </a:buClr>
              <a:buSzPct val="100000"/>
              <a:buFont typeface="System Font Regular"/>
              <a:buNone/>
              <a:tabLst/>
              <a:defRPr/>
            </a:pPr>
            <a:r>
              <a:rPr kumimoji="0" 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Roboto Light" panose="02000000000000000000" pitchFamily="2" charset="0"/>
                <a:cs typeface="Calibri" panose="020F0502020204030204" pitchFamily="34" charset="0"/>
              </a:rPr>
              <a:t>See Who has Signed Up</a:t>
            </a:r>
          </a:p>
          <a:p>
            <a:pPr marL="749300" marR="0" lvl="1" indent="-396875" algn="l" defTabSz="1828800" rtl="0" eaLnBrk="1" fontAlgn="auto" latinLnBrk="0" hangingPunct="1">
              <a:lnSpc>
                <a:spcPct val="90000"/>
              </a:lnSpc>
              <a:spcBef>
                <a:spcPts val="0"/>
              </a:spcBef>
              <a:spcAft>
                <a:spcPts val="1200"/>
              </a:spcAft>
              <a:buClr>
                <a:srgbClr val="212121"/>
              </a:buClr>
              <a:buSzPct val="100000"/>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Roboto Light" panose="02000000000000000000" pitchFamily="2" charset="0"/>
                <a:cs typeface="Calibri Light"/>
              </a:rPr>
              <a:t>Does not represent Implementation or Live Status</a:t>
            </a:r>
          </a:p>
          <a:p>
            <a:pPr marL="749300" marR="0" lvl="1" indent="-396875" algn="l" defTabSz="1828800" rtl="0" eaLnBrk="1" fontAlgn="auto" latinLnBrk="0" hangingPunct="1">
              <a:lnSpc>
                <a:spcPct val="100000"/>
              </a:lnSpc>
              <a:spcBef>
                <a:spcPts val="0"/>
              </a:spcBef>
              <a:spcAft>
                <a:spcPts val="1200"/>
              </a:spcAft>
              <a:buClr>
                <a:srgbClr val="212121"/>
              </a:buClr>
              <a:buSzPct val="100000"/>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Roboto Light" panose="02000000000000000000" pitchFamily="2" charset="0"/>
                <a:cs typeface="Calibri Light"/>
              </a:rPr>
              <a:t>It does not represent organizations that have verbally committed and are working through the sign-up process</a:t>
            </a:r>
          </a:p>
          <a:p>
            <a:pPr marL="0" marR="0" lvl="0" indent="0" algn="l" defTabSz="274320" rtl="0" eaLnBrk="1" fontAlgn="t" latinLnBrk="0" hangingPunct="1">
              <a:lnSpc>
                <a:spcPct val="90000"/>
              </a:lnSpc>
              <a:spcBef>
                <a:spcPts val="3000"/>
              </a:spcBef>
              <a:spcAft>
                <a:spcPts val="1200"/>
              </a:spcAft>
              <a:buClr>
                <a:srgbClr val="212121"/>
              </a:buClr>
              <a:buSzTx/>
              <a:buFont typeface="Arial" panose="020B0604020202020204" pitchFamily="34" charset="0"/>
              <a:buNone/>
              <a:tabLst/>
              <a:defRPr/>
            </a:pPr>
            <a:r>
              <a:rPr kumimoji="0" lang="en-US" sz="3600" b="1" i="0" u="none" strike="noStrike" kern="1200" cap="none" spc="0" normalizeH="0" baseline="0" noProof="0" dirty="0">
                <a:ln>
                  <a:noFill/>
                </a:ln>
                <a:solidFill>
                  <a:srgbClr val="B12028"/>
                </a:solidFill>
                <a:effectLst/>
                <a:uLnTx/>
                <a:uFillTx/>
                <a:latin typeface="Arial" panose="020B0604020202020204"/>
                <a:ea typeface="Roboto Light" panose="02000000000000000000" pitchFamily="2" charset="0"/>
                <a:cs typeface="Calibri Light" panose="020F0302020204030204" pitchFamily="34" charset="0"/>
              </a:rPr>
              <a:t>Regional Projects</a:t>
            </a:r>
            <a:endParaRPr kumimoji="0" lang="en-US" sz="3600" b="1" i="0" u="none" strike="noStrike" kern="1200" cap="none" spc="0" normalizeH="0" baseline="0" noProof="0" dirty="0">
              <a:ln>
                <a:noFill/>
              </a:ln>
              <a:solidFill>
                <a:srgbClr val="111111">
                  <a:lumMod val="50000"/>
                  <a:lumOff val="50000"/>
                </a:srgbClr>
              </a:solidFill>
              <a:effectLst/>
              <a:uLnTx/>
              <a:uFillTx/>
              <a:latin typeface="Calibri" panose="020F0502020204030204" pitchFamily="34" charset="0"/>
              <a:ea typeface="Roboto Light" panose="02000000000000000000" pitchFamily="2" charset="0"/>
              <a:cs typeface="Calibri" panose="020F0502020204030204" pitchFamily="34" charset="0"/>
            </a:endParaRPr>
          </a:p>
          <a:p>
            <a:pPr marL="749300" marR="0" lvl="0" indent="-396875" algn="l" defTabSz="274320" rtl="0" eaLnBrk="1" fontAlgn="t" latinLnBrk="0" hangingPunct="1">
              <a:lnSpc>
                <a:spcPct val="100000"/>
              </a:lnSpc>
              <a:spcBef>
                <a:spcPts val="0"/>
              </a:spcBef>
              <a:spcAft>
                <a:spcPts val="600"/>
              </a:spcAft>
              <a:buClr>
                <a:srgbClr val="212121"/>
              </a:buClr>
              <a:buSzPct val="100000"/>
              <a:buFont typeface="Arial,Sans-Serif"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Calibri Light"/>
                <a:cs typeface="Calibri Light"/>
              </a:rPr>
              <a:t>Located at the bottom of the page and accessible via top navigation</a:t>
            </a:r>
          </a:p>
          <a:p>
            <a:pPr marL="749300" marR="0" lvl="0" indent="-396875" algn="l" defTabSz="274320" rtl="0" eaLnBrk="1" fontAlgn="t" latinLnBrk="0" hangingPunct="1">
              <a:lnSpc>
                <a:spcPct val="100000"/>
              </a:lnSpc>
              <a:spcBef>
                <a:spcPts val="0"/>
              </a:spcBef>
              <a:spcAft>
                <a:spcPts val="600"/>
              </a:spcAft>
              <a:buClr>
                <a:srgbClr val="212121"/>
              </a:buClr>
              <a:buSzPct val="100000"/>
              <a:buFont typeface="Arial,Sans-Serif"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Calibri Light"/>
                <a:cs typeface="Calibri Light"/>
              </a:rPr>
              <a:t>Displays implementation status of active projects</a:t>
            </a:r>
            <a:endParaRPr kumimoji="0" lang="en-US" sz="3200" b="0" i="0" u="none" strike="noStrike" kern="1200" cap="none" spc="0" normalizeH="0" baseline="0" noProof="0" dirty="0">
              <a:ln>
                <a:noFill/>
              </a:ln>
              <a:solidFill>
                <a:srgbClr val="212121"/>
              </a:solidFill>
              <a:effectLst/>
              <a:uLnTx/>
              <a:uFillTx/>
              <a:latin typeface="Calibri Light" panose="020F0302020204030204" pitchFamily="34" charset="0"/>
              <a:ea typeface="Calibri Light"/>
              <a:cs typeface="Calibri Light" panose="020F0302020204030204" pitchFamily="34" charset="0"/>
            </a:endParaRPr>
          </a:p>
          <a:p>
            <a:pPr marL="749300" marR="0" lvl="0" indent="-396875" algn="l" defTabSz="274320" rtl="0" eaLnBrk="1" fontAlgn="t" latinLnBrk="0" hangingPunct="1">
              <a:lnSpc>
                <a:spcPct val="100000"/>
              </a:lnSpc>
              <a:spcBef>
                <a:spcPts val="0"/>
              </a:spcBef>
              <a:spcAft>
                <a:spcPts val="600"/>
              </a:spcAft>
              <a:buClr>
                <a:srgbClr val="212121"/>
              </a:buClr>
              <a:buSzPct val="100000"/>
              <a:buFont typeface="Arial,Sans-Serif"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Calibri Light"/>
                <a:cs typeface="Calibri Light"/>
              </a:rPr>
              <a:t>Showcases regional projects and workflows</a:t>
            </a:r>
          </a:p>
          <a:p>
            <a:pPr marL="749300" marR="0" lvl="0" indent="-396875" algn="l" defTabSz="274320" rtl="0" eaLnBrk="1" fontAlgn="t" latinLnBrk="0" hangingPunct="1">
              <a:lnSpc>
                <a:spcPct val="100000"/>
              </a:lnSpc>
              <a:spcBef>
                <a:spcPts val="0"/>
              </a:spcBef>
              <a:spcAft>
                <a:spcPts val="600"/>
              </a:spcAft>
              <a:buClr>
                <a:srgbClr val="212121"/>
              </a:buClr>
              <a:buSzPct val="100000"/>
              <a:buFont typeface="Arial,Sans-Serif"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Calibri Light"/>
                <a:cs typeface="Calibri Light"/>
              </a:rPr>
              <a:t>Highlights other initiatives (</a:t>
            </a:r>
            <a:r>
              <a:rPr kumimoji="0" lang="en-US" b="0" i="0" u="none" strike="noStrike" kern="1200" cap="none" spc="0" normalizeH="0" baseline="0" noProof="0" dirty="0">
                <a:ln>
                  <a:noFill/>
                </a:ln>
                <a:solidFill>
                  <a:srgbClr val="212121"/>
                </a:solidFill>
                <a:effectLst/>
                <a:uLnTx/>
                <a:uFillTx/>
                <a:latin typeface="Calibri Light"/>
                <a:ea typeface="Calibri Light"/>
                <a:cs typeface="Calibri Light"/>
              </a:rPr>
              <a:t>Pulsara </a:t>
            </a:r>
            <a:r>
              <a:rPr kumimoji="0" lang="en-US" b="1" i="0" u="none" strike="noStrike" kern="1200" cap="none" spc="0" normalizeH="0" baseline="0" noProof="0" dirty="0">
                <a:ln>
                  <a:noFill/>
                </a:ln>
                <a:solidFill>
                  <a:srgbClr val="212121"/>
                </a:solidFill>
                <a:effectLst/>
                <a:uLnTx/>
                <a:uFillTx/>
                <a:latin typeface="Calibri" panose="020F0502020204030204" pitchFamily="34" charset="0"/>
                <a:ea typeface="Roboto Light"/>
                <a:cs typeface="Calibri" panose="020F0502020204030204" pitchFamily="34" charset="0"/>
              </a:rPr>
              <a:t>MED OPS </a:t>
            </a:r>
            <a:r>
              <a:rPr kumimoji="0" lang="en-US" b="0" i="0" u="none" strike="noStrike" kern="1200" cap="none" spc="0" normalizeH="0" baseline="0" noProof="0" dirty="0">
                <a:ln>
                  <a:noFill/>
                </a:ln>
                <a:solidFill>
                  <a:srgbClr val="212121"/>
                </a:solidFill>
                <a:effectLst/>
                <a:uLnTx/>
                <a:uFillTx/>
                <a:latin typeface="Calibri Light"/>
                <a:ea typeface="Calibri Light"/>
                <a:cs typeface="Calibri Light"/>
              </a:rPr>
              <a:t>regions</a:t>
            </a:r>
            <a:r>
              <a:rPr kumimoji="0" lang="en-US" sz="3200" b="0" i="0" u="none" strike="noStrike" kern="1200" cap="none" spc="0" normalizeH="0" baseline="0" noProof="0" dirty="0">
                <a:ln>
                  <a:noFill/>
                </a:ln>
                <a:solidFill>
                  <a:srgbClr val="212121"/>
                </a:solidFill>
                <a:effectLst/>
                <a:uLnTx/>
                <a:uFillTx/>
                <a:latin typeface="Calibri Light"/>
                <a:ea typeface="Calibri Light"/>
                <a:cs typeface="Calibri Light"/>
              </a:rPr>
              <a:t>)</a:t>
            </a:r>
          </a:p>
          <a:p>
            <a:pPr marL="457200" marR="0" lvl="0" indent="-457200" algn="l" defTabSz="274320" rtl="0" eaLnBrk="1" fontAlgn="t" latinLnBrk="0" hangingPunct="1">
              <a:lnSpc>
                <a:spcPct val="90000"/>
              </a:lnSpc>
              <a:spcBef>
                <a:spcPts val="0"/>
              </a:spcBef>
              <a:spcAft>
                <a:spcPts val="600"/>
              </a:spcAft>
              <a:buClr>
                <a:srgbClr val="212121"/>
              </a:buClr>
              <a:buSzPts val="3000"/>
              <a:buFont typeface="Arial,Sans-Serif" panose="020B0604020202020204" pitchFamily="34" charset="0"/>
              <a:buChar char="•"/>
              <a:tabLst/>
              <a:defRPr/>
            </a:pPr>
            <a:endParaRPr kumimoji="0" lang="en-US" sz="3200" b="0" i="0" u="none" strike="noStrike" kern="1200" cap="none" spc="0" normalizeH="0" baseline="0" noProof="0" dirty="0">
              <a:ln>
                <a:noFill/>
              </a:ln>
              <a:solidFill>
                <a:srgbClr val="212121"/>
              </a:solidFill>
              <a:effectLst/>
              <a:uLnTx/>
              <a:uFillTx/>
              <a:latin typeface="Calibri Light"/>
              <a:ea typeface="Roboto Light" panose="02000000000000000000" pitchFamily="2" charset="0"/>
              <a:cs typeface="Calibri Light"/>
            </a:endParaRPr>
          </a:p>
          <a:p>
            <a:pPr marL="0" marR="0" lvl="0" indent="0" algn="l" defTabSz="914400" rtl="0" eaLnBrk="1" fontAlgn="auto" latinLnBrk="0" hangingPunct="1">
              <a:lnSpc>
                <a:spcPct val="100000"/>
              </a:lnSpc>
              <a:spcBef>
                <a:spcPts val="1800"/>
              </a:spcBef>
              <a:spcAft>
                <a:spcPts val="1200"/>
              </a:spcAft>
              <a:buClrTx/>
              <a:buSzTx/>
              <a:buFontTx/>
              <a:buNone/>
              <a:tabLst/>
              <a:defRPr/>
            </a:pPr>
            <a:r>
              <a:rPr kumimoji="0" lang="en-US" sz="3600" b="1" i="0" u="none" strike="noStrike" kern="1200" cap="none" spc="0" normalizeH="0" baseline="0" noProof="0" dirty="0">
                <a:ln>
                  <a:noFill/>
                </a:ln>
                <a:solidFill>
                  <a:srgbClr val="B12028"/>
                </a:solidFill>
                <a:effectLst/>
                <a:uLnTx/>
                <a:uFillTx/>
                <a:latin typeface="Arial" panose="020B0604020202020204"/>
                <a:ea typeface="Roboto Light" panose="02000000000000000000" pitchFamily="2" charset="0"/>
                <a:cs typeface="Calibri Light" panose="020F0302020204030204" pitchFamily="34" charset="0"/>
              </a:rPr>
              <a:t>It </a:t>
            </a:r>
            <a:r>
              <a:rPr kumimoji="0" lang="en-US" sz="3600" b="1" i="1" u="none" strike="noStrike" kern="1200" cap="none" spc="0" normalizeH="0" baseline="0" noProof="0" dirty="0">
                <a:ln>
                  <a:noFill/>
                </a:ln>
                <a:solidFill>
                  <a:srgbClr val="B12028"/>
                </a:solidFill>
                <a:effectLst/>
                <a:uLnTx/>
                <a:uFillTx/>
                <a:latin typeface="Arial" panose="020B0604020202020204"/>
                <a:ea typeface="Roboto Light" panose="02000000000000000000" pitchFamily="2" charset="0"/>
                <a:cs typeface="Calibri Light" panose="020F0302020204030204" pitchFamily="34" charset="0"/>
              </a:rPr>
              <a:t>CAN</a:t>
            </a:r>
            <a:r>
              <a:rPr kumimoji="0" lang="en-US" sz="3600" b="1" i="0" u="none" strike="noStrike" kern="1200" cap="none" spc="0" normalizeH="0" baseline="0" noProof="0" dirty="0">
                <a:ln>
                  <a:noFill/>
                </a:ln>
                <a:solidFill>
                  <a:srgbClr val="B12028"/>
                </a:solidFill>
                <a:effectLst/>
                <a:uLnTx/>
                <a:uFillTx/>
                <a:latin typeface="Arial" panose="020B0604020202020204"/>
                <a:ea typeface="Roboto Light" panose="02000000000000000000" pitchFamily="2" charset="0"/>
                <a:cs typeface="Calibri Light" panose="020F0302020204030204" pitchFamily="34" charset="0"/>
              </a:rPr>
              <a:t> be Done!</a:t>
            </a:r>
            <a:endParaRPr kumimoji="0" lang="en-US" sz="3600" b="1" i="0" u="none" strike="noStrike" kern="1200" cap="none" spc="0" normalizeH="0" baseline="0" noProof="0" dirty="0">
              <a:ln>
                <a:noFill/>
              </a:ln>
              <a:solidFill>
                <a:srgbClr val="111111">
                  <a:lumMod val="50000"/>
                  <a:lumOff val="50000"/>
                </a:srgbClr>
              </a:solidFill>
              <a:effectLst/>
              <a:uLnTx/>
              <a:uFillTx/>
              <a:latin typeface="Calibri" panose="020F0502020204030204" pitchFamily="34" charset="0"/>
              <a:ea typeface="Roboto Light" panose="02000000000000000000" pitchFamily="2" charset="0"/>
              <a:cs typeface="Calibri" panose="020F0502020204030204" pitchFamily="34" charset="0"/>
            </a:endParaRPr>
          </a:p>
          <a:p>
            <a:pPr marL="749300" marR="0" lvl="0" indent="-396875" algn="l" defTabSz="274320" rtl="0" eaLnBrk="1" fontAlgn="t" latinLnBrk="0" hangingPunct="1">
              <a:lnSpc>
                <a:spcPct val="100000"/>
              </a:lnSpc>
              <a:spcBef>
                <a:spcPts val="0"/>
              </a:spcBef>
              <a:spcAft>
                <a:spcPts val="600"/>
              </a:spcAft>
              <a:buClr>
                <a:srgbClr val="212121"/>
              </a:buClr>
              <a:buSzPct val="100000"/>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Roboto Medium"/>
                <a:cs typeface="Calibri Light"/>
              </a:rPr>
              <a:t>Proven success – thousands of organizations already connected</a:t>
            </a:r>
          </a:p>
          <a:p>
            <a:pPr marL="749300" marR="0" lvl="0" indent="-396875" algn="l" defTabSz="274320" rtl="0" eaLnBrk="1" fontAlgn="t" latinLnBrk="0" hangingPunct="1">
              <a:lnSpc>
                <a:spcPct val="100000"/>
              </a:lnSpc>
              <a:spcBef>
                <a:spcPts val="0"/>
              </a:spcBef>
              <a:spcAft>
                <a:spcPts val="600"/>
              </a:spcAft>
              <a:buClr>
                <a:srgbClr val="212121"/>
              </a:buClr>
              <a:buSzPct val="100000"/>
              <a:buFont typeface="Arial" panose="020B0604020202020204" pitchFamily="34" charset="0"/>
              <a:buChar char="•"/>
              <a:tabLst/>
              <a:defRPr/>
            </a:pPr>
            <a:r>
              <a:rPr kumimoji="0" lang="en-US" sz="3200" b="0" i="0" u="none" strike="noStrike" kern="1200" cap="none" spc="0" normalizeH="0" baseline="0" noProof="0" dirty="0">
                <a:ln>
                  <a:noFill/>
                </a:ln>
                <a:solidFill>
                  <a:srgbClr val="212121"/>
                </a:solidFill>
                <a:effectLst/>
                <a:uLnTx/>
                <a:uFillTx/>
                <a:latin typeface="Calibri Light"/>
                <a:ea typeface="Roboto Medium"/>
                <a:cs typeface="Calibri Light"/>
              </a:rPr>
              <a:t>Functionality seamlessly extends across state lines</a:t>
            </a:r>
            <a:endParaRPr kumimoji="0" lang="en-US" sz="3200" b="0" i="0" u="none" strike="noStrike" kern="1200" cap="none" spc="0" normalizeH="0" baseline="0" noProof="0" dirty="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457200" marR="0" lvl="0" indent="-457200" algn="l" defTabSz="274320" rtl="0" eaLnBrk="1" fontAlgn="t" latinLnBrk="0" hangingPunct="1">
              <a:lnSpc>
                <a:spcPct val="90000"/>
              </a:lnSpc>
              <a:spcBef>
                <a:spcPts val="600"/>
              </a:spcBef>
              <a:spcAft>
                <a:spcPts val="300"/>
              </a:spcAft>
              <a:buClr>
                <a:srgbClr val="212121"/>
              </a:buClr>
              <a:buSzPct val="100000"/>
              <a:buFont typeface="Arial" panose="020B0604020202020204" pitchFamily="34" charset="0"/>
              <a:buChar char="•"/>
              <a:tabLst/>
              <a:defRPr/>
            </a:pPr>
            <a:endParaRPr kumimoji="0" lang="en-US" sz="3200" b="0" i="0" u="none" strike="noStrike" kern="1200" cap="none" spc="0" normalizeH="0" baseline="0" noProof="0" dirty="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457200" marR="0" lvl="0" indent="-457200" algn="l" defTabSz="274320" rtl="0" eaLnBrk="1" fontAlgn="t" latinLnBrk="0" hangingPunct="1">
              <a:lnSpc>
                <a:spcPct val="90000"/>
              </a:lnSpc>
              <a:spcBef>
                <a:spcPts val="600"/>
              </a:spcBef>
              <a:spcAft>
                <a:spcPts val="300"/>
              </a:spcAft>
              <a:buClr>
                <a:srgbClr val="212121"/>
              </a:buClr>
              <a:buSzPct val="100000"/>
              <a:buFont typeface="Arial" panose="020B0604020202020204" pitchFamily="34" charset="0"/>
              <a:buChar char="•"/>
              <a:tabLst/>
              <a:defRPr/>
            </a:pPr>
            <a:endParaRPr kumimoji="0" lang="en-US" sz="3200" b="0" i="0" u="none" strike="noStrike" kern="1200" cap="none" spc="0" normalizeH="0" baseline="0" noProof="0" dirty="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p:txBody>
      </p:sp>
      <p:sp>
        <p:nvSpPr>
          <p:cNvPr id="8" name="Title 6">
            <a:extLst>
              <a:ext uri="{FF2B5EF4-FFF2-40B4-BE49-F238E27FC236}">
                <a16:creationId xmlns:a16="http://schemas.microsoft.com/office/drawing/2014/main" id="{E0CE69F4-C3B8-6311-93F8-9DF32E3B3407}"/>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a:ln>
                  <a:noFill/>
                </a:ln>
                <a:solidFill>
                  <a:srgbClr val="212121"/>
                </a:solidFill>
                <a:effectLst/>
                <a:uLnTx/>
                <a:uFillTx/>
                <a:latin typeface="Arial" panose="020B0604020202020204"/>
                <a:ea typeface="+mj-ea"/>
                <a:cs typeface="+mj-cs"/>
              </a:rPr>
              <a:t>Who is on the Network?</a:t>
            </a:r>
          </a:p>
        </p:txBody>
      </p:sp>
      <p:pic>
        <p:nvPicPr>
          <p:cNvPr id="9" name="Picture 8">
            <a:extLst>
              <a:ext uri="{FF2B5EF4-FFF2-40B4-BE49-F238E27FC236}">
                <a16:creationId xmlns:a16="http://schemas.microsoft.com/office/drawing/2014/main" id="{4831FFC8-C1E3-3624-413F-39176ACAA7D2}"/>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10" name="Rectangle 9">
            <a:extLst>
              <a:ext uri="{FF2B5EF4-FFF2-40B4-BE49-F238E27FC236}">
                <a16:creationId xmlns:a16="http://schemas.microsoft.com/office/drawing/2014/main" id="{D7730F6B-D296-FC68-0623-4B21A4E4AC23}"/>
              </a:ext>
            </a:extLst>
          </p:cNvPr>
          <p:cNvSpPr/>
          <p:nvPr/>
        </p:nvSpPr>
        <p:spPr>
          <a:xfrm>
            <a:off x="0" y="11970327"/>
            <a:ext cx="10501745" cy="1745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7CCF13EC-5641-B265-DFF6-B81F94CC3CE2}"/>
              </a:ext>
            </a:extLst>
          </p:cNvPr>
          <p:cNvPicPr>
            <a:picLocks noChangeAspect="1"/>
          </p:cNvPicPr>
          <p:nvPr/>
        </p:nvPicPr>
        <p:blipFill>
          <a:blip r:embed="rId5"/>
          <a:stretch>
            <a:fillRect/>
          </a:stretch>
        </p:blipFill>
        <p:spPr>
          <a:xfrm>
            <a:off x="943571" y="8312727"/>
            <a:ext cx="7662889" cy="4869873"/>
          </a:xfrm>
          <a:prstGeom prst="rect">
            <a:avLst/>
          </a:prstGeom>
          <a:ln>
            <a:noFill/>
          </a:ln>
          <a:effectLst>
            <a:reflection blurRad="12700" stA="30000" endPos="30000" dist="5000" dir="5400000" sy="-100000" algn="bl" rotWithShape="0"/>
          </a:effectLst>
          <a:scene3d>
            <a:camera prst="orthographicFront">
              <a:rot lat="0" lon="20400000" rev="0"/>
            </a:camera>
            <a:lightRig rig="threePt" dir="t">
              <a:rot lat="0" lon="0" rev="2700000"/>
            </a:lightRig>
          </a:scene3d>
          <a:sp3d>
            <a:bevelT w="63500" h="50800"/>
          </a:sp3d>
        </p:spPr>
      </p:pic>
    </p:spTree>
    <p:extLst>
      <p:ext uri="{BB962C8B-B14F-4D97-AF65-F5344CB8AC3E}">
        <p14:creationId xmlns:p14="http://schemas.microsoft.com/office/powerpoint/2010/main" val="102386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48DB380-4800-C41A-5D59-9176ECD4F8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35E3BF7-9E27-FCF1-2448-972DE7644CD4}"/>
              </a:ext>
            </a:extLst>
          </p:cNvPr>
          <p:cNvPicPr>
            <a:picLocks noChangeAspect="1"/>
          </p:cNvPicPr>
          <p:nvPr/>
        </p:nvPicPr>
        <p:blipFill>
          <a:blip r:embed="rId3">
            <a:extLst>
              <a:ext uri="{28A0092B-C50C-407E-A947-70E740481C1C}">
                <a14:useLocalDpi xmlns:a14="http://schemas.microsoft.com/office/drawing/2010/main"/>
              </a:ext>
            </a:extLst>
          </a:blip>
          <a:srcRect b="6871"/>
          <a:stretch/>
        </p:blipFill>
        <p:spPr>
          <a:xfrm>
            <a:off x="0" y="1082821"/>
            <a:ext cx="10726738" cy="12633180"/>
          </a:xfrm>
          <a:prstGeom prst="rect">
            <a:avLst/>
          </a:prstGeom>
          <a:effectLst>
            <a:outerShdw blurRad="247297" dist="38100" dir="2700000" algn="tl" rotWithShape="0">
              <a:prstClr val="black">
                <a:alpha val="40000"/>
              </a:prstClr>
            </a:outerShdw>
          </a:effectLst>
        </p:spPr>
      </p:pic>
      <p:pic>
        <p:nvPicPr>
          <p:cNvPr id="4" name="Picture 3">
            <a:extLst>
              <a:ext uri="{FF2B5EF4-FFF2-40B4-BE49-F238E27FC236}">
                <a16:creationId xmlns:a16="http://schemas.microsoft.com/office/drawing/2014/main" id="{E81E5DE1-D049-FAAB-E4C8-E01F61114D23}"/>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
        <p:nvSpPr>
          <p:cNvPr id="2" name="Text Placeholder 9">
            <a:extLst>
              <a:ext uri="{FF2B5EF4-FFF2-40B4-BE49-F238E27FC236}">
                <a16:creationId xmlns:a16="http://schemas.microsoft.com/office/drawing/2014/main" id="{A0BB2BCF-C364-D310-2F0F-0F10ADFB5B78}"/>
              </a:ext>
            </a:extLst>
          </p:cNvPr>
          <p:cNvSpPr txBox="1">
            <a:spLocks/>
          </p:cNvSpPr>
          <p:nvPr/>
        </p:nvSpPr>
        <p:spPr>
          <a:xfrm>
            <a:off x="11143623" y="2379035"/>
            <a:ext cx="12589835" cy="10972766"/>
          </a:xfrm>
          <a:prstGeom prst="rect">
            <a:avLst/>
          </a:prstGeom>
        </p:spPr>
        <p:txBody>
          <a:bodyPr lIns="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a:solidFill>
                  <a:schemeClr val="accent1"/>
                </a:solidFill>
                <a:latin typeface="Arial" panose="020B0604020202020204" pitchFamily="34" charset="0"/>
                <a:cs typeface="Arial" panose="020B0604020202020204" pitchFamily="34" charset="0"/>
              </a:rPr>
              <a:t>Who to Engage</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EMS:  Leadership</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Hospital:  ED and Executive Sponsor</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Use this Resource Page to assist with socialization</a:t>
            </a:r>
          </a:p>
          <a:p>
            <a:pPr>
              <a:spcBef>
                <a:spcPts val="3000"/>
              </a:spcBef>
            </a:pPr>
            <a:r>
              <a:rPr lang="en-US" sz="3600" b="1">
                <a:solidFill>
                  <a:schemeClr val="accent1"/>
                </a:solidFill>
                <a:latin typeface="Arial" panose="020B0604020202020204" pitchFamily="34" charset="0"/>
                <a:cs typeface="Arial" panose="020B0604020202020204" pitchFamily="34" charset="0"/>
              </a:rPr>
              <a:t>Sign Up Now</a:t>
            </a:r>
          </a:p>
          <a:p>
            <a:pPr marL="811213" indent="-458788">
              <a:lnSpc>
                <a:spcPct val="100000"/>
              </a:lnSpc>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Sign up to join the queue with no commitment to a timeline or completing onboarding.</a:t>
            </a:r>
          </a:p>
          <a:p>
            <a:pPr marL="811213" indent="-458788">
              <a:lnSpc>
                <a:spcPct val="100000"/>
              </a:lnSpc>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Pulsara will collaborate with you and your region to coordinate training and implementation timelines</a:t>
            </a:r>
          </a:p>
          <a:p>
            <a:pPr>
              <a:spcBef>
                <a:spcPts val="3000"/>
              </a:spcBef>
            </a:pPr>
            <a:r>
              <a:rPr lang="en-US" sz="3600" b="1">
                <a:solidFill>
                  <a:schemeClr val="accent1"/>
                </a:solidFill>
                <a:latin typeface="Arial" panose="020B0604020202020204" pitchFamily="34" charset="0"/>
                <a:cs typeface="Arial" panose="020B0604020202020204" pitchFamily="34" charset="0"/>
              </a:rPr>
              <a:t>Additional Resources</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Assets to help you navigate your internal IT / Compliance / Security process</a:t>
            </a:r>
          </a:p>
          <a:p>
            <a:pPr marL="811213" indent="-458788">
              <a:buSzPct val="100000"/>
              <a:buFont typeface="Arial" panose="020B0604020202020204" pitchFamily="34" charset="0"/>
              <a:buChar char="•"/>
            </a:pPr>
            <a:r>
              <a:rPr lang="en-US" sz="3200">
                <a:latin typeface="Calibri Light" panose="020F0302020204030204" pitchFamily="34" charset="0"/>
                <a:ea typeface="Roboto Medium" panose="02000000000000000000" pitchFamily="2" charset="0"/>
                <a:cs typeface="Calibri Light" panose="020F0302020204030204" pitchFamily="34" charset="0"/>
              </a:rPr>
              <a:t>Business Associate Agreement (BAA)</a:t>
            </a:r>
          </a:p>
          <a:p>
            <a:pPr>
              <a:spcBef>
                <a:spcPts val="3000"/>
              </a:spcBef>
            </a:pPr>
            <a:r>
              <a:rPr lang="en-US" sz="3600" b="1">
                <a:solidFill>
                  <a:schemeClr val="accent1"/>
                </a:solidFill>
                <a:latin typeface="Arial" panose="020B0604020202020204" pitchFamily="34" charset="0"/>
                <a:cs typeface="Arial" panose="020B0604020202020204" pitchFamily="34" charset="0"/>
              </a:rPr>
              <a:t>Implementation Overview</a:t>
            </a:r>
          </a:p>
          <a:p>
            <a:pPr>
              <a:spcBef>
                <a:spcPts val="0"/>
              </a:spcBef>
              <a:spcAft>
                <a:spcPts val="600"/>
              </a:spcAft>
              <a:buSzPts val="3000"/>
            </a:pPr>
            <a:endParaRPr lang="en-US">
              <a:ea typeface="Roboto Medium" panose="02000000000000000000" pitchFamily="2" charset="0"/>
            </a:endParaRPr>
          </a:p>
          <a:p>
            <a:endParaRPr lang="en-US"/>
          </a:p>
        </p:txBody>
      </p:sp>
      <p:sp>
        <p:nvSpPr>
          <p:cNvPr id="5" name="Title 1">
            <a:extLst>
              <a:ext uri="{FF2B5EF4-FFF2-40B4-BE49-F238E27FC236}">
                <a16:creationId xmlns:a16="http://schemas.microsoft.com/office/drawing/2014/main" id="{9569F193-1173-0B3B-545C-01C6220839E6}"/>
              </a:ext>
            </a:extLst>
          </p:cNvPr>
          <p:cNvSpPr txBox="1">
            <a:spLocks/>
          </p:cNvSpPr>
          <p:nvPr/>
        </p:nvSpPr>
        <p:spPr>
          <a:xfrm>
            <a:off x="11164888" y="1290970"/>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Sign Up | Procurement</a:t>
            </a:r>
          </a:p>
        </p:txBody>
      </p:sp>
    </p:spTree>
    <p:extLst>
      <p:ext uri="{BB962C8B-B14F-4D97-AF65-F5344CB8AC3E}">
        <p14:creationId xmlns:p14="http://schemas.microsoft.com/office/powerpoint/2010/main" val="39704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34A4-3746-2393-7625-8C9CEB176D40}"/>
            </a:ext>
          </a:extLst>
        </p:cNvPr>
        <p:cNvGrpSpPr/>
        <p:nvPr/>
      </p:nvGrpSpPr>
      <p:grpSpPr>
        <a:xfrm>
          <a:off x="0" y="0"/>
          <a:ext cx="0" cy="0"/>
          <a:chOff x="0" y="0"/>
          <a:chExt cx="0" cy="0"/>
        </a:xfrm>
      </p:grpSpPr>
      <p:sp>
        <p:nvSpPr>
          <p:cNvPr id="2" name="content">
            <a:extLst>
              <a:ext uri="{FF2B5EF4-FFF2-40B4-BE49-F238E27FC236}">
                <a16:creationId xmlns:a16="http://schemas.microsoft.com/office/drawing/2014/main" id="{04DA5496-6972-176F-C565-A837D97A0D89}"/>
              </a:ext>
            </a:extLst>
          </p:cNvPr>
          <p:cNvSpPr txBox="1">
            <a:spLocks/>
          </p:cNvSpPr>
          <p:nvPr/>
        </p:nvSpPr>
        <p:spPr>
          <a:xfrm>
            <a:off x="11084206" y="2400300"/>
            <a:ext cx="12611100" cy="10314250"/>
          </a:xfrm>
          <a:prstGeom prst="rect">
            <a:avLst/>
          </a:prstGeom>
        </p:spPr>
        <p:txBody>
          <a:bodyPr lIns="91440" tIns="45720" rIns="91440" bIns="45720" anchor="t"/>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274320" rtl="0" eaLnBrk="1" fontAlgn="t" latinLnBrk="0" hangingPunct="1">
              <a:lnSpc>
                <a:spcPct val="90000"/>
              </a:lnSpc>
              <a:spcBef>
                <a:spcPts val="600"/>
              </a:spcBef>
              <a:spcAft>
                <a:spcPts val="1200"/>
              </a:spcAft>
              <a:buClr>
                <a:srgbClr val="212121"/>
              </a:buClr>
              <a:buSzTx/>
              <a:buFont typeface="Arial" panose="020B0604020202020204" pitchFamily="34" charset="0"/>
              <a:buNone/>
              <a:tabLst/>
              <a:defRPr/>
            </a:pPr>
            <a:r>
              <a:rPr kumimoji="0" lang="en-US" sz="3600" b="1" i="0" u="none" strike="noStrike" kern="1200" cap="none" spc="0" normalizeH="0" baseline="0" noProof="0">
                <a:ln>
                  <a:noFill/>
                </a:ln>
                <a:solidFill>
                  <a:srgbClr val="B12028"/>
                </a:solidFill>
                <a:effectLst/>
                <a:uLnTx/>
                <a:uFillTx/>
                <a:latin typeface="Arial" panose="020B0604020202020204"/>
                <a:ea typeface="Roboto Light" panose="02000000000000000000" pitchFamily="2" charset="0"/>
                <a:cs typeface="Roboto Light" panose="02000000000000000000" pitchFamily="2" charset="0"/>
              </a:rPr>
              <a:t>Content</a:t>
            </a:r>
            <a:endParaRPr kumimoji="0" lang="en-US" sz="3400" b="1" i="0" u="none" strike="noStrike" kern="1200" cap="none" spc="0" normalizeH="0" baseline="0" noProof="0">
              <a:ln>
                <a:noFill/>
              </a:ln>
              <a:solidFill>
                <a:srgbClr val="B12028"/>
              </a:solidFill>
              <a:effectLst/>
              <a:uLnTx/>
              <a:uFillTx/>
              <a:latin typeface="Arial" panose="020B0604020202020204"/>
              <a:ea typeface="Roboto Light" panose="02000000000000000000" pitchFamily="2" charset="0"/>
              <a:cs typeface="Roboto Light" panose="02000000000000000000" pitchFamily="2" charset="0"/>
            </a:endParaRP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Socialization</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Pulsara Basics (conceptual)</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How To</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Demos</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a:cs typeface="Calibri Light" panose="020F0302020204030204" pitchFamily="34" charset="0"/>
              </a:rPr>
              <a:t>Just-In-Time Training Assets</a:t>
            </a:r>
          </a:p>
          <a:p>
            <a:pPr marL="0" marR="0" lvl="0" indent="0" algn="l" defTabSz="274320" rtl="0" eaLnBrk="1" fontAlgn="t" latinLnBrk="0" hangingPunct="1">
              <a:lnSpc>
                <a:spcPct val="90000"/>
              </a:lnSpc>
              <a:spcBef>
                <a:spcPts val="3600"/>
              </a:spcBef>
              <a:spcAft>
                <a:spcPts val="1200"/>
              </a:spcAft>
              <a:buClr>
                <a:srgbClr val="212121"/>
              </a:buClr>
              <a:buSzTx/>
              <a:buFont typeface="Arial" panose="020B0604020202020204" pitchFamily="34" charset="0"/>
              <a:buNone/>
              <a:tabLst/>
              <a:defRPr/>
            </a:pPr>
            <a:r>
              <a:rPr kumimoji="0" lang="en-US" sz="3600" b="1" i="0" u="none" strike="noStrike" kern="1200" cap="none" spc="0" normalizeH="0" baseline="0" noProof="0">
                <a:ln>
                  <a:noFill/>
                </a:ln>
                <a:solidFill>
                  <a:srgbClr val="B12028"/>
                </a:solidFill>
                <a:effectLst/>
                <a:uLnTx/>
                <a:uFillTx/>
                <a:latin typeface="Arial" panose="020B0604020202020204"/>
                <a:ea typeface="Roboto Light" panose="02000000000000000000" pitchFamily="2" charset="0"/>
                <a:cs typeface="Roboto Light" panose="02000000000000000000" pitchFamily="2" charset="0"/>
              </a:rPr>
              <a:t>Consume as Needed</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Videos</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Printable / PDF</a:t>
            </a:r>
          </a:p>
          <a:p>
            <a:pPr marL="819150" marR="0" lvl="0" indent="-476250"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a:cs typeface="Calibri Light" panose="020F0302020204030204" pitchFamily="34" charset="0"/>
              </a:rPr>
              <a:t>PowerPoint</a:t>
            </a:r>
            <a:endPar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endParaRPr>
          </a:p>
          <a:p>
            <a:pPr marL="0" marR="0" lvl="0" indent="0" algn="l" defTabSz="274320" rtl="0" eaLnBrk="1" fontAlgn="t" latinLnBrk="0" hangingPunct="1">
              <a:lnSpc>
                <a:spcPct val="90000"/>
              </a:lnSpc>
              <a:spcBef>
                <a:spcPts val="3600"/>
              </a:spcBef>
              <a:spcAft>
                <a:spcPts val="1200"/>
              </a:spcAft>
              <a:buClr>
                <a:srgbClr val="212121"/>
              </a:buClr>
              <a:buSzTx/>
              <a:buFont typeface="Arial" panose="020B0604020202020204" pitchFamily="34" charset="0"/>
              <a:buNone/>
              <a:tabLst/>
              <a:defRPr/>
            </a:pPr>
            <a:r>
              <a:rPr kumimoji="0" lang="en-US" sz="3600" b="1" i="0" u="none" strike="noStrike" kern="1200" cap="none" spc="0" normalizeH="0" baseline="0" noProof="0">
                <a:ln>
                  <a:noFill/>
                </a:ln>
                <a:solidFill>
                  <a:srgbClr val="B12028"/>
                </a:solidFill>
                <a:effectLst/>
                <a:uLnTx/>
                <a:uFillTx/>
                <a:latin typeface="Arial" panose="020B0604020202020204"/>
                <a:ea typeface="Roboto Light" panose="02000000000000000000" pitchFamily="2" charset="0"/>
                <a:cs typeface="Roboto Light" panose="02000000000000000000" pitchFamily="2" charset="0"/>
              </a:rPr>
              <a:t>Options</a:t>
            </a:r>
            <a:endParaRPr kumimoji="0" lang="en-US" sz="3200" b="1" i="0" u="none" strike="noStrike" kern="1200" cap="none" spc="0" normalizeH="0" baseline="0" noProof="0">
              <a:ln>
                <a:noFill/>
              </a:ln>
              <a:solidFill>
                <a:srgbClr val="B12028"/>
              </a:solidFill>
              <a:effectLst/>
              <a:uLnTx/>
              <a:uFillTx/>
              <a:latin typeface="Arial" panose="020B0604020202020204"/>
              <a:ea typeface="Roboto Light" panose="02000000000000000000" pitchFamily="2" charset="0"/>
              <a:cs typeface="Roboto Light" panose="02000000000000000000" pitchFamily="2" charset="0"/>
            </a:endParaRPr>
          </a:p>
          <a:p>
            <a:pPr marL="873125" marR="0" lvl="0" indent="-530225"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Download &amp; Customize</a:t>
            </a:r>
          </a:p>
          <a:p>
            <a:pPr marL="873125" marR="0" lvl="0" indent="-530225" algn="l" defTabSz="274320" rtl="0" eaLnBrk="1" fontAlgn="t" latinLnBrk="0" hangingPunct="1">
              <a:lnSpc>
                <a:spcPct val="90000"/>
              </a:lnSpc>
              <a:spcBef>
                <a:spcPts val="0"/>
              </a:spcBef>
              <a:spcAft>
                <a:spcPts val="1200"/>
              </a:spcAft>
              <a:buClr>
                <a:srgbClr val="212121"/>
              </a:buClr>
              <a:buSzTx/>
              <a:buFont typeface="Arial" panose="020B0604020202020204" pitchFamily="34" charset="0"/>
              <a:buChar char="•"/>
              <a:tabLst/>
              <a:defRPr/>
            </a:pPr>
            <a:r>
              <a:rPr kumimoji="0" lang="en-US" sz="3200" b="0" i="0" u="none" strike="noStrike" kern="1200" cap="none" spc="0" normalizeH="0" baseline="0" noProof="0">
                <a:ln>
                  <a:noFill/>
                </a:ln>
                <a:solidFill>
                  <a:srgbClr val="212121"/>
                </a:solidFill>
                <a:effectLst/>
                <a:uLnTx/>
                <a:uFillTx/>
                <a:latin typeface="Calibri Light" panose="020F0302020204030204" pitchFamily="34" charset="0"/>
                <a:ea typeface="Roboto Light" panose="02000000000000000000" pitchFamily="2" charset="0"/>
                <a:cs typeface="Calibri Light" panose="020F0302020204030204" pitchFamily="34" charset="0"/>
              </a:rPr>
              <a:t>Link to your LMS</a:t>
            </a:r>
          </a:p>
        </p:txBody>
      </p:sp>
      <p:sp>
        <p:nvSpPr>
          <p:cNvPr id="5" name="Title 1">
            <a:extLst>
              <a:ext uri="{FF2B5EF4-FFF2-40B4-BE49-F238E27FC236}">
                <a16:creationId xmlns:a16="http://schemas.microsoft.com/office/drawing/2014/main" id="{4325E131-2926-E846-373B-E44638A61C1C}"/>
              </a:ext>
            </a:extLst>
          </p:cNvPr>
          <p:cNvSpPr txBox="1">
            <a:spLocks/>
          </p:cNvSpPr>
          <p:nvPr/>
        </p:nvSpPr>
        <p:spPr>
          <a:xfrm>
            <a:off x="11169492" y="1306033"/>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a:ln>
                  <a:noFill/>
                </a:ln>
                <a:solidFill>
                  <a:srgbClr val="212121"/>
                </a:solidFill>
                <a:effectLst/>
                <a:uLnTx/>
                <a:uFillTx/>
                <a:latin typeface="Arial" panose="020B0604020202020204"/>
                <a:ea typeface="+mj-ea"/>
                <a:cs typeface="+mj-cs"/>
              </a:rPr>
              <a:t>Pulsara Academy / Training</a:t>
            </a:r>
          </a:p>
        </p:txBody>
      </p:sp>
      <p:pic>
        <p:nvPicPr>
          <p:cNvPr id="6" name="academy">
            <a:extLst>
              <a:ext uri="{FF2B5EF4-FFF2-40B4-BE49-F238E27FC236}">
                <a16:creationId xmlns:a16="http://schemas.microsoft.com/office/drawing/2014/main" id="{9ABD77DB-FE7B-9364-F559-8214A558B57D}"/>
              </a:ext>
            </a:extLst>
          </p:cNvPr>
          <p:cNvPicPr>
            <a:picLocks noChangeAspect="1"/>
          </p:cNvPicPr>
          <p:nvPr/>
        </p:nvPicPr>
        <p:blipFill>
          <a:blip r:embed="rId3"/>
          <a:stretch>
            <a:fillRect/>
          </a:stretch>
        </p:blipFill>
        <p:spPr>
          <a:xfrm>
            <a:off x="45810" y="-12594"/>
            <a:ext cx="10635118" cy="13662794"/>
          </a:xfrm>
          <a:prstGeom prst="rect">
            <a:avLst/>
          </a:prstGeom>
        </p:spPr>
      </p:pic>
      <p:pic>
        <p:nvPicPr>
          <p:cNvPr id="7" name="monitor">
            <a:extLst>
              <a:ext uri="{FF2B5EF4-FFF2-40B4-BE49-F238E27FC236}">
                <a16:creationId xmlns:a16="http://schemas.microsoft.com/office/drawing/2014/main" id="{F996FA2F-9E71-0F50-1A0A-D597C1228BC6}"/>
              </a:ext>
            </a:extLst>
          </p:cNvPr>
          <p:cNvPicPr>
            <a:picLocks noChangeAspect="1"/>
          </p:cNvPicPr>
          <p:nvPr/>
        </p:nvPicPr>
        <p:blipFill>
          <a:blip r:embed="rId4"/>
          <a:srcRect t="234" b="234"/>
          <a:stretch>
            <a:fillRect/>
          </a:stretch>
        </p:blipFill>
        <p:spPr>
          <a:xfrm>
            <a:off x="0" y="0"/>
            <a:ext cx="10680928" cy="13716000"/>
          </a:xfrm>
          <a:prstGeom prst="rect">
            <a:avLst/>
          </a:prstGeom>
          <a:noFill/>
        </p:spPr>
      </p:pic>
      <p:sp>
        <p:nvSpPr>
          <p:cNvPr id="8" name="label">
            <a:extLst>
              <a:ext uri="{FF2B5EF4-FFF2-40B4-BE49-F238E27FC236}">
                <a16:creationId xmlns:a16="http://schemas.microsoft.com/office/drawing/2014/main" id="{7B93B0DE-251A-B16E-F32C-8EAB49D7C50A}"/>
              </a:ext>
            </a:extLst>
          </p:cNvPr>
          <p:cNvSpPr txBox="1">
            <a:spLocks/>
          </p:cNvSpPr>
          <p:nvPr/>
        </p:nvSpPr>
        <p:spPr>
          <a:xfrm>
            <a:off x="-14288"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ctr" defTabSz="274320" rtl="0" eaLnBrk="1" fontAlgn="t" latinLnBrk="0" hangingPunct="1">
              <a:lnSpc>
                <a:spcPct val="90000"/>
              </a:lnSpc>
              <a:spcBef>
                <a:spcPts val="600"/>
              </a:spcBef>
              <a:spcAft>
                <a:spcPts val="1200"/>
              </a:spcAft>
              <a:buClr>
                <a:srgbClr val="212121"/>
              </a:buClr>
              <a:buSzTx/>
              <a:buFont typeface="Arial" panose="020B0604020202020204" pitchFamily="34" charset="0"/>
              <a:buNone/>
              <a:tabLst/>
              <a:defRPr/>
            </a:pPr>
            <a:r>
              <a:rPr kumimoji="0" lang="en-US" sz="4000" b="0" i="0" u="none" strike="noStrike" kern="1200" cap="none" spc="0" normalizeH="0" baseline="0" noProof="0">
                <a:ln>
                  <a:noFill/>
                </a:ln>
                <a:solidFill>
                  <a:srgbClr val="FFFFFF"/>
                </a:solidFill>
                <a:effectLst/>
                <a:uLnTx/>
                <a:uFillTx/>
                <a:latin typeface="Arial" panose="020B0604020202020204" pitchFamily="34" charset="0"/>
                <a:ea typeface="Roboto Light" panose="02000000000000000000" pitchFamily="2" charset="0"/>
                <a:cs typeface="Arial" panose="020B0604020202020204" pitchFamily="34" charset="0"/>
              </a:rPr>
              <a:t>Onboarding &amp; Ongoing Training</a:t>
            </a:r>
          </a:p>
        </p:txBody>
      </p:sp>
    </p:spTree>
    <p:extLst>
      <p:ext uri="{BB962C8B-B14F-4D97-AF65-F5344CB8AC3E}">
        <p14:creationId xmlns:p14="http://schemas.microsoft.com/office/powerpoint/2010/main" val="152967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5E91215F151A438718CEAA30E4E1C9" ma:contentTypeVersion="6" ma:contentTypeDescription="Create a new document." ma:contentTypeScope="" ma:versionID="f5dbe69b33c14bb8dc5256ffcbefbeee">
  <xsd:schema xmlns:xsd="http://www.w3.org/2001/XMLSchema" xmlns:xs="http://www.w3.org/2001/XMLSchema" xmlns:p="http://schemas.microsoft.com/office/2006/metadata/properties" xmlns:ns2="57bb6577-3d93-4f65-af43-1fd80da515f8" targetNamespace="http://schemas.microsoft.com/office/2006/metadata/properties" ma:root="true" ma:fieldsID="82a1d711433f9e1b4b2ca2201bd9114d" ns2:_="">
    <xsd:import namespace="57bb6577-3d93-4f65-af43-1fd80da515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teandTim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6577-3d93-4f65-af43-1fd80da51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teandTime" ma:index="12" nillable="true" ma:displayName="Date and Time" ma:format="DateOnly" ma:internalName="DateandTime">
      <xsd:simpleType>
        <xsd:restriction base="dms:DateTime"/>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andTime xmlns="57bb6577-3d93-4f65-af43-1fd80da515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62EBB2-65C2-41D4-BF76-FAB3A3C9A7FE}">
  <ds:schemaRefs>
    <ds:schemaRef ds:uri="57bb6577-3d93-4f65-af43-1fd80da515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A2C5C8C-BB5A-4B85-BC56-BBC598ABAD7B}">
  <ds:schemaRefs>
    <ds:schemaRef ds:uri="http://schemas.openxmlformats.org/package/2006/metadata/core-properties"/>
    <ds:schemaRef ds:uri="http://schemas.microsoft.com/office/2006/documentManagement/types"/>
    <ds:schemaRef ds:uri="57bb6577-3d93-4f65-af43-1fd80da515f8"/>
    <ds:schemaRef ds:uri="http://schemas.microsoft.com/office/2006/metadata/properties"/>
    <ds:schemaRef ds:uri="http://purl.org/dc/terms/"/>
    <ds:schemaRef ds:uri="http://purl.org/dc/elements/1.1/"/>
    <ds:schemaRef ds:uri="http://www.w3.org/XML/1998/namespace"/>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4B6E6A6E-6973-4574-AED6-7CF2A12ED0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457</TotalTime>
  <Words>1189</Words>
  <Application>Microsoft Macintosh PowerPoint</Application>
  <PresentationFormat>Custom</PresentationFormat>
  <Paragraphs>148</Paragraphs>
  <Slides>6</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vt:i4>
      </vt:variant>
    </vt:vector>
  </HeadingPairs>
  <TitlesOfParts>
    <vt:vector size="20" baseType="lpstr">
      <vt:lpstr>Aptos</vt:lpstr>
      <vt:lpstr>Arial</vt:lpstr>
      <vt:lpstr>Arial Black</vt:lpstr>
      <vt:lpstr>Arial-BoldMT</vt:lpstr>
      <vt:lpstr>Arial,Sans-Serif</vt:lpstr>
      <vt:lpstr>ArialMT</vt:lpstr>
      <vt:lpstr>Calibri</vt:lpstr>
      <vt:lpstr>Calibri Light</vt:lpstr>
      <vt:lpstr>Roboto</vt:lpstr>
      <vt:lpstr>Roboto Light</vt:lpstr>
      <vt:lpstr>Roboto Medium</vt:lpstr>
      <vt:lpstr>System Font Regular</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Mississippi Executive Summary</dc:title>
  <dc:subject/>
  <dc:creator>James Woodson</dc:creator>
  <cp:keywords/>
  <dc:description/>
  <cp:lastModifiedBy>Michele M Miller</cp:lastModifiedBy>
  <cp:revision>10</cp:revision>
  <cp:lastPrinted>2025-04-21T15:38:31Z</cp:lastPrinted>
  <dcterms:created xsi:type="dcterms:W3CDTF">2024-11-22T21:38:33Z</dcterms:created>
  <dcterms:modified xsi:type="dcterms:W3CDTF">2025-04-21T15:38:51Z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0x0101000B5E91215F151A438718CEAA30E4E1C9</vt:lpwstr>
  </property>
</Properties>
</file>